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notesSlides/notesSlide43.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49"/>
  </p:notesMasterIdLst>
  <p:sldIdLst>
    <p:sldId id="266" r:id="rId2"/>
    <p:sldId id="280" r:id="rId3"/>
    <p:sldId id="344" r:id="rId4"/>
    <p:sldId id="345" r:id="rId5"/>
    <p:sldId id="346" r:id="rId6"/>
    <p:sldId id="302" r:id="rId7"/>
    <p:sldId id="303" r:id="rId8"/>
    <p:sldId id="304" r:id="rId9"/>
    <p:sldId id="305" r:id="rId10"/>
    <p:sldId id="306" r:id="rId11"/>
    <p:sldId id="307" r:id="rId12"/>
    <p:sldId id="308" r:id="rId13"/>
    <p:sldId id="309" r:id="rId14"/>
    <p:sldId id="310" r:id="rId15"/>
    <p:sldId id="311" r:id="rId16"/>
    <p:sldId id="312" r:id="rId17"/>
    <p:sldId id="313" r:id="rId18"/>
    <p:sldId id="314" r:id="rId19"/>
    <p:sldId id="315" r:id="rId20"/>
    <p:sldId id="281" r:id="rId21"/>
    <p:sldId id="317" r:id="rId22"/>
    <p:sldId id="318" r:id="rId23"/>
    <p:sldId id="319" r:id="rId24"/>
    <p:sldId id="320" r:id="rId25"/>
    <p:sldId id="321" r:id="rId26"/>
    <p:sldId id="322" r:id="rId27"/>
    <p:sldId id="323" r:id="rId28"/>
    <p:sldId id="324" r:id="rId29"/>
    <p:sldId id="325" r:id="rId30"/>
    <p:sldId id="326" r:id="rId31"/>
    <p:sldId id="327" r:id="rId32"/>
    <p:sldId id="328" r:id="rId33"/>
    <p:sldId id="329" r:id="rId34"/>
    <p:sldId id="330" r:id="rId35"/>
    <p:sldId id="331" r:id="rId36"/>
    <p:sldId id="332" r:id="rId37"/>
    <p:sldId id="333" r:id="rId38"/>
    <p:sldId id="334" r:id="rId39"/>
    <p:sldId id="335" r:id="rId40"/>
    <p:sldId id="336" r:id="rId41"/>
    <p:sldId id="277" r:id="rId42"/>
    <p:sldId id="283" r:id="rId43"/>
    <p:sldId id="347" r:id="rId44"/>
    <p:sldId id="340" r:id="rId45"/>
    <p:sldId id="341" r:id="rId46"/>
    <p:sldId id="289" r:id="rId47"/>
    <p:sldId id="288"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777777"/>
    <a:srgbClr val="5F5F5F"/>
    <a:srgbClr val="006699"/>
    <a:srgbClr val="FFF2CD"/>
    <a:srgbClr val="AE1237"/>
    <a:srgbClr val="6C45BB"/>
    <a:srgbClr val="8E47B9"/>
    <a:srgbClr val="960096"/>
    <a:srgbClr val="69389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86975" autoAdjust="0"/>
  </p:normalViewPr>
  <p:slideViewPr>
    <p:cSldViewPr>
      <p:cViewPr>
        <p:scale>
          <a:sx n="64" d="100"/>
          <a:sy n="64" d="100"/>
        </p:scale>
        <p:origin x="-1236" y="-96"/>
      </p:cViewPr>
      <p:guideLst>
        <p:guide orient="horz" pos="1056"/>
        <p:guide pos="348"/>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2" d="100"/>
          <a:sy n="82" d="100"/>
        </p:scale>
        <p:origin x="-3132"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AA24F5-E131-4EBA-BC25-A81BE41A1852}" type="slidenum">
              <a:rPr lang="en-US" smtClean="0"/>
              <a:pPr/>
              <a:t>‹#›</a:t>
            </a:fld>
            <a:endParaRPr lang="en-US" dirty="0"/>
          </a:p>
        </p:txBody>
      </p:sp>
    </p:spTree>
    <p:extLst>
      <p:ext uri="{BB962C8B-B14F-4D97-AF65-F5344CB8AC3E}">
        <p14:creationId xmlns:p14="http://schemas.microsoft.com/office/powerpoint/2010/main" xmlns="" val="1868373993"/>
      </p:ext>
    </p:extLst>
  </p:cSld>
  <p:clrMap bg1="lt1" tx1="dk1" bg2="lt2" tx2="dk2" accent1="accent1" accent2="accent2" accent3="accent3" accent4="accent4" accent5="accent5" accent6="accent6" hlink="hlink" folHlink="folHlink"/>
  <p:notesStyle>
    <a:lvl1pPr marL="0" algn="l" defTabSz="914400" rtl="0" eaLnBrk="1" latinLnBrk="0" hangingPunct="1">
      <a:lnSpc>
        <a:spcPct val="105000"/>
      </a:lnSpc>
      <a:defRPr sz="1200" kern="1200">
        <a:solidFill>
          <a:schemeClr val="tx1"/>
        </a:solidFill>
        <a:latin typeface="Times New Roman" pitchFamily="18" charset="0"/>
        <a:ea typeface="+mn-ea"/>
        <a:cs typeface="Times New Roman" pitchFamily="18" charset="0"/>
      </a:defRPr>
    </a:lvl1pPr>
    <a:lvl2pPr marL="234950" indent="0" algn="l" defTabSz="914400" rtl="0" eaLnBrk="1" latinLnBrk="0" hangingPunct="1">
      <a:lnSpc>
        <a:spcPct val="105000"/>
      </a:lnSpc>
      <a:defRPr sz="1200" kern="1200">
        <a:solidFill>
          <a:schemeClr val="tx1"/>
        </a:solidFill>
        <a:latin typeface="Times New Roman" pitchFamily="18" charset="0"/>
        <a:ea typeface="+mn-ea"/>
        <a:cs typeface="Times New Roman" pitchFamily="18" charset="0"/>
      </a:defRPr>
    </a:lvl2pPr>
    <a:lvl3pPr marL="457200" indent="0" algn="l" defTabSz="914400" rtl="0" eaLnBrk="1" latinLnBrk="0" hangingPunct="1">
      <a:lnSpc>
        <a:spcPct val="105000"/>
      </a:lnSpc>
      <a:defRPr sz="1200" kern="1200">
        <a:solidFill>
          <a:schemeClr val="tx1"/>
        </a:solidFill>
        <a:latin typeface="Times New Roman" pitchFamily="18" charset="0"/>
        <a:ea typeface="+mn-ea"/>
        <a:cs typeface="Times New Roman" pitchFamily="18" charset="0"/>
      </a:defRPr>
    </a:lvl3pPr>
    <a:lvl4pPr marL="692150" indent="0" algn="l" defTabSz="914400" rtl="0" eaLnBrk="1" latinLnBrk="0" hangingPunct="1">
      <a:lnSpc>
        <a:spcPct val="105000"/>
      </a:lnSpc>
      <a:defRPr sz="1200" kern="1200">
        <a:solidFill>
          <a:schemeClr val="tx1"/>
        </a:solidFill>
        <a:latin typeface="Times New Roman" pitchFamily="18" charset="0"/>
        <a:ea typeface="+mn-ea"/>
        <a:cs typeface="Times New Roman" pitchFamily="18" charset="0"/>
      </a:defRPr>
    </a:lvl4pPr>
    <a:lvl5pPr marL="914400" indent="0" algn="l" defTabSz="914400" rtl="0" eaLnBrk="1" latinLnBrk="0" hangingPunct="1">
      <a:lnSpc>
        <a:spcPct val="105000"/>
      </a:lnSpc>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t>This chapter covers a very important topic, one that many students find compelling.  </a:t>
            </a:r>
          </a:p>
          <a:p>
            <a:pPr eaLnBrk="1" hangingPunct="1"/>
            <a:endParaRPr lang="en-US" dirty="0" smtClean="0"/>
          </a:p>
          <a:p>
            <a:pPr eaLnBrk="1" hangingPunct="1"/>
            <a:r>
              <a:rPr lang="en-US" dirty="0" smtClean="0"/>
              <a:t>Yet, it is one of the less challenging chapters.  Therefore, if you’re running short on time, you can probably do the following safely:</a:t>
            </a:r>
          </a:p>
          <a:p>
            <a:pPr eaLnBrk="1" hangingPunct="1"/>
            <a:endParaRPr lang="en-US" dirty="0" smtClean="0"/>
          </a:p>
          <a:p>
            <a:pPr eaLnBrk="1" hangingPunct="1"/>
            <a:r>
              <a:rPr lang="en-US" dirty="0" smtClean="0"/>
              <a:t>1)  Cover much of the material (especially the chapter’s first section) at a faster pace than you cover other chapters.  </a:t>
            </a:r>
          </a:p>
          <a:p>
            <a:pPr eaLnBrk="1" hangingPunct="1"/>
            <a:endParaRPr lang="en-US" dirty="0" smtClean="0"/>
          </a:p>
          <a:p>
            <a:pPr eaLnBrk="1" hangingPunct="1"/>
            <a:r>
              <a:rPr lang="en-US" dirty="0" smtClean="0"/>
              <a:t>2)  Make your students bear a larger than normal share of the burden of learning the material.  For example, in the third major section (“Economic Growth and Public Policy”), you can choose one or more subsections to have students read on their own.  </a:t>
            </a:r>
          </a:p>
          <a:p>
            <a:endParaRPr lang="en-US" dirty="0"/>
          </a:p>
        </p:txBody>
      </p:sp>
      <p:sp>
        <p:nvSpPr>
          <p:cNvPr id="4" name="Slide Number Placeholder 3"/>
          <p:cNvSpPr>
            <a:spLocks noGrp="1"/>
          </p:cNvSpPr>
          <p:nvPr>
            <p:ph type="sldNum" sz="quarter" idx="10"/>
          </p:nvPr>
        </p:nvSpPr>
        <p:spPr/>
        <p:txBody>
          <a:bodyPr/>
          <a:lstStyle/>
          <a:p>
            <a:fld id="{4EAA24F5-E131-4EBA-BC25-A81BE41A1852}" type="slidenum">
              <a:rPr lang="en-US" smtClean="0"/>
              <a:pPr/>
              <a:t>0</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92B45E4-6DE6-4377-80D1-77E23F57807E}" type="slidenum">
              <a:rPr lang="en-US" smtClean="0"/>
              <a:pPr eaLnBrk="1" hangingPunct="1"/>
              <a:t>9</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mtClean="0"/>
              <a:t>As in previous chapters, “g&amp;s” is short for “goods and services.”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6313404-CDA9-42AC-905F-D43026F38A3A}" type="slidenum">
              <a:rPr lang="en-US" smtClean="0"/>
              <a:pPr eaLnBrk="1" hangingPunct="1"/>
              <a:t>10</a:t>
            </a:fld>
            <a:endParaRPr lang="en-US" smtClean="0"/>
          </a:p>
        </p:txBody>
      </p:sp>
      <p:sp>
        <p:nvSpPr>
          <p:cNvPr id="6861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AA2836B-5652-4680-A26B-90195C95D2DF}" type="slidenum">
              <a:rPr lang="en-US" sz="1200">
                <a:cs typeface="Arial" charset="0"/>
              </a:rPr>
              <a:pPr algn="r" eaLnBrk="1" hangingPunct="1"/>
              <a:t>10</a:t>
            </a:fld>
            <a:endParaRPr lang="en-US" sz="1200">
              <a:cs typeface="Arial" charset="0"/>
            </a:endParaRPr>
          </a:p>
        </p:txBody>
      </p:sp>
      <p:sp>
        <p:nvSpPr>
          <p:cNvPr id="68612" name="Rectangle 2"/>
          <p:cNvSpPr>
            <a:spLocks noGrp="1" noRot="1" noChangeAspect="1" noChangeArrowheads="1" noTextEdit="1"/>
          </p:cNvSpPr>
          <p:nvPr>
            <p:ph type="sldImg"/>
          </p:nvPr>
        </p:nvSpPr>
        <p:spPr>
          <a:xfrm>
            <a:off x="1143000" y="534988"/>
            <a:ext cx="4572000" cy="3429000"/>
          </a:xfrm>
          <a:ln/>
        </p:spPr>
      </p:sp>
      <p:sp>
        <p:nvSpPr>
          <p:cNvPr id="68613"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0DECCCF-00BF-456E-8848-1CD4732DCB59}" type="slidenum">
              <a:rPr lang="en-US" smtClean="0"/>
              <a:pPr eaLnBrk="1" hangingPunct="1"/>
              <a:t>11</a:t>
            </a:fld>
            <a:endParaRPr lang="en-US" smtClean="0"/>
          </a:p>
        </p:txBody>
      </p:sp>
      <p:sp>
        <p:nvSpPr>
          <p:cNvPr id="6963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1BD57C22-50B1-4EBB-8908-D1AC4FC7E904}" type="slidenum">
              <a:rPr lang="en-US" sz="1200">
                <a:cs typeface="Arial" charset="0"/>
              </a:rPr>
              <a:pPr algn="r" eaLnBrk="1" hangingPunct="1"/>
              <a:t>11</a:t>
            </a:fld>
            <a:endParaRPr lang="en-US" sz="1200">
              <a:cs typeface="Arial" charset="0"/>
            </a:endParaRPr>
          </a:p>
        </p:txBody>
      </p:sp>
      <p:sp>
        <p:nvSpPr>
          <p:cNvPr id="69636" name="Rectangle 2"/>
          <p:cNvSpPr>
            <a:spLocks noGrp="1" noRot="1" noChangeAspect="1" noChangeArrowheads="1" noTextEdit="1"/>
          </p:cNvSpPr>
          <p:nvPr>
            <p:ph type="sldImg"/>
          </p:nvPr>
        </p:nvSpPr>
        <p:spPr>
          <a:xfrm>
            <a:off x="1143000" y="534988"/>
            <a:ext cx="4572000" cy="3429000"/>
          </a:xfrm>
          <a:ln/>
        </p:spPr>
      </p:sp>
      <p:sp>
        <p:nvSpPr>
          <p:cNvPr id="69637"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mtClean="0"/>
              <a:t>It is common to refer to physical capital as just “capital,” hence the brackets around “physical.”  Here, though, the distinction is important, because the following slide discusses human capital.  </a:t>
            </a:r>
          </a:p>
          <a:p>
            <a:pPr eaLnBrk="1" hangingPunct="1"/>
            <a:endParaRPr lang="en-US" smtClean="0"/>
          </a:p>
          <a:p>
            <a:pPr eaLnBrk="1" hangingPunct="1"/>
            <a:r>
              <a:rPr lang="en-US" smtClean="0"/>
              <a:t>The last bullet point on this slide dovetails into the FYI box on the production function (which, in this PowerPoint presentation, follows the determinants of productivity).  If you are not covering that material, you can delete the last bullet point.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D6A1AD0-E81E-4110-9DE2-C84FD6ED9821}" type="slidenum">
              <a:rPr lang="en-US" smtClean="0"/>
              <a:pPr eaLnBrk="1" hangingPunct="1"/>
              <a:t>12</a:t>
            </a:fld>
            <a:endParaRPr lang="en-US" smtClean="0"/>
          </a:p>
        </p:txBody>
      </p:sp>
      <p:sp>
        <p:nvSpPr>
          <p:cNvPr id="7065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71DC772B-C9B0-48AF-900C-7C071914F87A}" type="slidenum">
              <a:rPr lang="en-US" sz="1200">
                <a:cs typeface="Arial" charset="0"/>
              </a:rPr>
              <a:pPr algn="r" eaLnBrk="1" hangingPunct="1"/>
              <a:t>12</a:t>
            </a:fld>
            <a:endParaRPr lang="en-US" sz="1200">
              <a:cs typeface="Arial" charset="0"/>
            </a:endParaRPr>
          </a:p>
        </p:txBody>
      </p:sp>
      <p:sp>
        <p:nvSpPr>
          <p:cNvPr id="70660" name="Rectangle 2"/>
          <p:cNvSpPr>
            <a:spLocks noGrp="1" noRot="1" noChangeAspect="1" noChangeArrowheads="1" noTextEdit="1"/>
          </p:cNvSpPr>
          <p:nvPr>
            <p:ph type="sldImg"/>
          </p:nvPr>
        </p:nvSpPr>
        <p:spPr>
          <a:xfrm>
            <a:off x="1143000" y="534988"/>
            <a:ext cx="4572000" cy="3429000"/>
          </a:xfrm>
          <a:ln/>
        </p:spPr>
      </p:sp>
      <p:sp>
        <p:nvSpPr>
          <p:cNvPr id="70661"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mtClean="0"/>
              <a:t>Again, if you’re not going to cover the production function, you can safely delete the last bullet point.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B417BA2-1180-4EA6-88B3-8E0FDF4A2660}" type="slidenum">
              <a:rPr lang="en-US" smtClean="0"/>
              <a:pPr eaLnBrk="1" hangingPunct="1"/>
              <a:t>13</a:t>
            </a:fld>
            <a:endParaRPr lang="en-US" smtClean="0"/>
          </a:p>
        </p:txBody>
      </p:sp>
      <p:sp>
        <p:nvSpPr>
          <p:cNvPr id="7168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C397D1D5-D569-4CEE-B65F-A09E3E7F6974}" type="slidenum">
              <a:rPr lang="en-US" sz="1200">
                <a:cs typeface="Arial" charset="0"/>
              </a:rPr>
              <a:pPr algn="r" eaLnBrk="1" hangingPunct="1"/>
              <a:t>13</a:t>
            </a:fld>
            <a:endParaRPr lang="en-US" sz="1200">
              <a:cs typeface="Arial" charset="0"/>
            </a:endParaRPr>
          </a:p>
        </p:txBody>
      </p:sp>
      <p:sp>
        <p:nvSpPr>
          <p:cNvPr id="71684" name="Rectangle 2"/>
          <p:cNvSpPr>
            <a:spLocks noGrp="1" noRot="1" noChangeAspect="1" noChangeArrowheads="1" noTextEdit="1"/>
          </p:cNvSpPr>
          <p:nvPr>
            <p:ph type="sldImg"/>
          </p:nvPr>
        </p:nvSpPr>
        <p:spPr>
          <a:xfrm>
            <a:off x="1143000" y="534988"/>
            <a:ext cx="4572000" cy="3429000"/>
          </a:xfrm>
          <a:ln/>
        </p:spPr>
      </p:sp>
      <p:sp>
        <p:nvSpPr>
          <p:cNvPr id="71685"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E09D4AB-4A89-497A-9ED7-9AA04B90595F}" type="slidenum">
              <a:rPr lang="en-US" smtClean="0"/>
              <a:pPr eaLnBrk="1" hangingPunct="1"/>
              <a:t>14</a:t>
            </a:fld>
            <a:endParaRPr lang="en-US" smtClean="0"/>
          </a:p>
        </p:txBody>
      </p:sp>
      <p:sp>
        <p:nvSpPr>
          <p:cNvPr id="7270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4C72FBEA-57CD-4398-8710-FD4C690DE2BF}" type="slidenum">
              <a:rPr lang="en-US" sz="1200">
                <a:cs typeface="Arial" charset="0"/>
              </a:rPr>
              <a:pPr algn="r" eaLnBrk="1" hangingPunct="1"/>
              <a:t>14</a:t>
            </a:fld>
            <a:endParaRPr lang="en-US" sz="1200">
              <a:cs typeface="Arial" charset="0"/>
            </a:endParaRPr>
          </a:p>
        </p:txBody>
      </p:sp>
      <p:sp>
        <p:nvSpPr>
          <p:cNvPr id="72708" name="Rectangle 2"/>
          <p:cNvSpPr>
            <a:spLocks noGrp="1" noRot="1" noChangeAspect="1" noChangeArrowheads="1" noTextEdit="1"/>
          </p:cNvSpPr>
          <p:nvPr>
            <p:ph type="sldImg"/>
          </p:nvPr>
        </p:nvSpPr>
        <p:spPr>
          <a:xfrm>
            <a:off x="1143000" y="534988"/>
            <a:ext cx="4572000" cy="3429000"/>
          </a:xfrm>
          <a:ln/>
        </p:spPr>
      </p:sp>
      <p:sp>
        <p:nvSpPr>
          <p:cNvPr id="72709"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mtClean="0"/>
              <a:t>This definition of technology is more broad than what most people think of as technology.  To most people, improvements in technology mean a smaller cell phone, a faster computer, a higher-definition television set, an MP3 player that can hold more songs, and so forth.  </a:t>
            </a:r>
          </a:p>
          <a:p>
            <a:pPr eaLnBrk="1" hangingPunct="1"/>
            <a:endParaRPr lang="en-US" smtClean="0"/>
          </a:p>
          <a:p>
            <a:pPr eaLnBrk="1" hangingPunct="1"/>
            <a:r>
              <a:rPr lang="en-US" smtClean="0"/>
              <a:t>But “technology” doesn’t just mean computer-related stuff.  Technology refers to the knowledge that allows producers to transform inputs into output.  </a:t>
            </a:r>
          </a:p>
          <a:p>
            <a:pPr eaLnBrk="1" hangingPunct="1"/>
            <a:endParaRPr lang="en-US" smtClean="0"/>
          </a:p>
          <a:p>
            <a:pPr eaLnBrk="1" hangingPunct="1"/>
            <a:r>
              <a:rPr lang="en-US" smtClean="0"/>
              <a:t>Here’s an important example of technological progress that doesn’t involve computers at all:  Henry Ford discovered that he could boost productivity in his auto factory simply by rearranging the workers and machines, and reassigning the workers’ tasks.  </a:t>
            </a:r>
          </a:p>
          <a:p>
            <a:pPr eaLnBrk="1" hangingPunct="1"/>
            <a:endParaRPr lang="en-US" smtClean="0"/>
          </a:p>
          <a:p>
            <a:pPr eaLnBrk="1" hangingPunct="1"/>
            <a:r>
              <a:rPr lang="en-US" smtClean="0"/>
              <a:t>(Interesting trivia:  While Henry Ford is famous for introducing the assembly line in 1913, did you know that the idea was already over 100 years old?  In 1799, Eli Whitney introduced assembly line production into the manufacture of muskets for the U.S. Government.  Whitney was famous for inventing the cotton gin, but his discovery of the assembly line has had a far greater impact on productivity and living standards in the U.S.)</a:t>
            </a:r>
          </a:p>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AAFD725-083C-467E-9AF2-26DAD9B41B7A}" type="slidenum">
              <a:rPr lang="en-US" smtClean="0"/>
              <a:pPr eaLnBrk="1" hangingPunct="1"/>
              <a:t>15</a:t>
            </a:fld>
            <a:endParaRPr lang="en-US" smtClean="0"/>
          </a:p>
        </p:txBody>
      </p:sp>
      <p:sp>
        <p:nvSpPr>
          <p:cNvPr id="7373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CB966D75-0306-4643-8FC5-E2880190D07D}" type="slidenum">
              <a:rPr lang="en-US" sz="1200">
                <a:cs typeface="Arial" charset="0"/>
              </a:rPr>
              <a:pPr algn="r" eaLnBrk="1" hangingPunct="1"/>
              <a:t>15</a:t>
            </a:fld>
            <a:endParaRPr lang="en-US" sz="1200">
              <a:cs typeface="Arial" charset="0"/>
            </a:endParaRPr>
          </a:p>
        </p:txBody>
      </p:sp>
      <p:sp>
        <p:nvSpPr>
          <p:cNvPr id="73732" name="Rectangle 2"/>
          <p:cNvSpPr>
            <a:spLocks noGrp="1" noRot="1" noChangeAspect="1" noChangeArrowheads="1" noTextEdit="1"/>
          </p:cNvSpPr>
          <p:nvPr>
            <p:ph type="sldImg"/>
          </p:nvPr>
        </p:nvSpPr>
        <p:spPr>
          <a:xfrm>
            <a:off x="1143000" y="534988"/>
            <a:ext cx="4572000" cy="3429000"/>
          </a:xfrm>
          <a:ln/>
        </p:spPr>
      </p:sp>
      <p:sp>
        <p:nvSpPr>
          <p:cNvPr id="73733"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t>You might also add that technological knowledge can easily be shared among infinitely many producers.  Human capital is generally tied to the individuals who expend the effort to acquire it.   </a:t>
            </a:r>
          </a:p>
          <a:p>
            <a:pPr eaLnBrk="1" hangingPunct="1"/>
            <a:endParaRPr lang="en-US" dirty="0" smtClean="0"/>
          </a:p>
          <a:p>
            <a:pPr eaLnBrk="1" hangingPunct="1"/>
            <a:r>
              <a:rPr lang="en-US" dirty="0" smtClean="0"/>
              <a:t>For example, if someone discovers a more cost-effective way to manufacture cars, this knowledge can be shared with all auto manufacturers, causing a general increase in productivity in the auto sector.  If someone acquires some skills or experience that enable him or her to do his or her job better, then his productivity rises, but not that of all persons in his occupation.  </a:t>
            </a:r>
          </a:p>
          <a:p>
            <a:pPr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CDAA970-7FB1-49E4-B946-5D9A3920C401}" type="slidenum">
              <a:rPr lang="en-US" smtClean="0"/>
              <a:pPr eaLnBrk="1" hangingPunct="1"/>
              <a:t>16</a:t>
            </a:fld>
            <a:endParaRPr lang="en-US" smtClean="0"/>
          </a:p>
        </p:txBody>
      </p:sp>
      <p:sp>
        <p:nvSpPr>
          <p:cNvPr id="7475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159FCEB-61CF-40EA-9F10-F0DECF3FD9A2}" type="slidenum">
              <a:rPr lang="en-US" sz="1200">
                <a:cs typeface="Arial" charset="0"/>
              </a:rPr>
              <a:pPr algn="r" eaLnBrk="1" hangingPunct="1"/>
              <a:t>16</a:t>
            </a:fld>
            <a:endParaRPr lang="en-US" sz="1200">
              <a:cs typeface="Arial" charset="0"/>
            </a:endParaRPr>
          </a:p>
        </p:txBody>
      </p:sp>
      <p:sp>
        <p:nvSpPr>
          <p:cNvPr id="74756" name="Rectangle 2"/>
          <p:cNvSpPr>
            <a:spLocks noGrp="1" noRot="1" noChangeAspect="1" noChangeArrowheads="1" noTextEdit="1"/>
          </p:cNvSpPr>
          <p:nvPr>
            <p:ph type="sldImg"/>
          </p:nvPr>
        </p:nvSpPr>
        <p:spPr>
          <a:xfrm>
            <a:off x="1143000" y="534988"/>
            <a:ext cx="4572000" cy="3429000"/>
          </a:xfrm>
          <a:ln/>
        </p:spPr>
      </p:sp>
      <p:sp>
        <p:nvSpPr>
          <p:cNvPr id="74757"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mtClean="0"/>
              <a:t>This and the following two slides cover material in an FYI box.  If you wish, you can safely omit these slides without loss of continuity.  </a:t>
            </a:r>
          </a:p>
          <a:p>
            <a:pPr eaLnBrk="1" hangingPunct="1"/>
            <a:endParaRPr lang="en-US" smtClean="0"/>
          </a:p>
          <a:p>
            <a:pPr eaLnBrk="1" hangingPunct="1"/>
            <a:r>
              <a:rPr lang="en-US" smtClean="0"/>
              <a:t>Students may wonder why the technology variable (A) is multiplying the F( ) function rather than inside it.  For now, tell them only inputs go inside the F( ) function.  Ask them to wait until you show them the following slide, where it may be easier to see why we treat “A” differently than the other determinants of productivity.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8E3F081-0766-4D9C-9F55-A3B93A57F750}" type="slidenum">
              <a:rPr lang="en-US" smtClean="0"/>
              <a:pPr eaLnBrk="1" hangingPunct="1"/>
              <a:t>17</a:t>
            </a:fld>
            <a:endParaRPr lang="en-US" smtClean="0"/>
          </a:p>
        </p:txBody>
      </p:sp>
      <p:sp>
        <p:nvSpPr>
          <p:cNvPr id="7577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0B82D608-E6EB-45E0-9F5E-1FCBC0A271C8}" type="slidenum">
              <a:rPr lang="en-US" sz="1200">
                <a:cs typeface="Arial" charset="0"/>
              </a:rPr>
              <a:pPr algn="r" eaLnBrk="1" hangingPunct="1"/>
              <a:t>17</a:t>
            </a:fld>
            <a:endParaRPr lang="en-US" sz="1200">
              <a:cs typeface="Arial" charset="0"/>
            </a:endParaRPr>
          </a:p>
        </p:txBody>
      </p:sp>
      <p:sp>
        <p:nvSpPr>
          <p:cNvPr id="75780" name="Rectangle 2"/>
          <p:cNvSpPr>
            <a:spLocks noGrp="1" noRot="1" noChangeAspect="1" noChangeArrowheads="1" noTextEdit="1"/>
          </p:cNvSpPr>
          <p:nvPr>
            <p:ph type="sldImg"/>
          </p:nvPr>
        </p:nvSpPr>
        <p:spPr>
          <a:xfrm>
            <a:off x="1143000" y="534988"/>
            <a:ext cx="4572000" cy="3429000"/>
          </a:xfrm>
          <a:ln/>
        </p:spPr>
      </p:sp>
      <p:sp>
        <p:nvSpPr>
          <p:cNvPr id="75781"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lnSpc>
                <a:spcPct val="105000"/>
              </a:lnSpc>
            </a:pPr>
            <a:r>
              <a:rPr lang="en-US" smtClean="0"/>
              <a:t>Point out to students that we are only multiplying the INPUTS by 2.  We are not multiplying the technology variable (“A”) by 2.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F1A983A-3A2E-4E38-B8E9-1F8ECA4F1B03}" type="slidenum">
              <a:rPr lang="en-US" smtClean="0"/>
              <a:pPr eaLnBrk="1" hangingPunct="1"/>
              <a:t>18</a:t>
            </a:fld>
            <a:endParaRPr lang="en-US" smtClean="0"/>
          </a:p>
        </p:txBody>
      </p:sp>
      <p:sp>
        <p:nvSpPr>
          <p:cNvPr id="7680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5EAD7F59-29C6-498C-B736-FB55FEBFEDE0}" type="slidenum">
              <a:rPr lang="en-US" sz="1200">
                <a:cs typeface="Arial" charset="0"/>
              </a:rPr>
              <a:pPr algn="r" eaLnBrk="1" hangingPunct="1"/>
              <a:t>18</a:t>
            </a:fld>
            <a:endParaRPr lang="en-US" sz="1200">
              <a:cs typeface="Arial" charset="0"/>
            </a:endParaRPr>
          </a:p>
        </p:txBody>
      </p:sp>
      <p:sp>
        <p:nvSpPr>
          <p:cNvPr id="76804" name="Rectangle 2"/>
          <p:cNvSpPr>
            <a:spLocks noGrp="1" noRot="1" noChangeAspect="1" noChangeArrowheads="1" noTextEdit="1"/>
          </p:cNvSpPr>
          <p:nvPr>
            <p:ph type="sldImg"/>
          </p:nvPr>
        </p:nvSpPr>
        <p:spPr>
          <a:xfrm>
            <a:off x="1143000" y="534988"/>
            <a:ext cx="4572000" cy="3429000"/>
          </a:xfrm>
          <a:ln/>
        </p:spPr>
      </p:sp>
      <p:sp>
        <p:nvSpPr>
          <p:cNvPr id="76805"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z="1100" u="sng" smtClean="0"/>
              <a:t>Why “1” is inside the production function:</a:t>
            </a:r>
          </a:p>
          <a:p>
            <a:pPr eaLnBrk="1" hangingPunct="1"/>
            <a:endParaRPr lang="en-US" sz="1100" smtClean="0"/>
          </a:p>
          <a:p>
            <a:pPr eaLnBrk="1" hangingPunct="1"/>
            <a:r>
              <a:rPr lang="en-US" sz="1100" smtClean="0"/>
              <a:t>Students may wonder what the number “1” is doing inside the F( ) function.  On the preceding slide, the aggregate production function was written as  Y = A F(L, K, H, N).  We multiplied all of the inputs by 1/L, and because of constant returns to scale, output is also multiplied by 1/L:</a:t>
            </a:r>
          </a:p>
          <a:p>
            <a:pPr eaLnBrk="1" hangingPunct="1"/>
            <a:endParaRPr lang="en-US" sz="1100" smtClean="0"/>
          </a:p>
          <a:p>
            <a:pPr eaLnBrk="1" hangingPunct="1"/>
            <a:r>
              <a:rPr lang="en-US" sz="1100" smtClean="0"/>
              <a:t>Y/L = A F(L/L, K/L, H/L, N/L)</a:t>
            </a:r>
          </a:p>
          <a:p>
            <a:pPr eaLnBrk="1" hangingPunct="1"/>
            <a:endParaRPr lang="en-US" sz="1100" smtClean="0"/>
          </a:p>
          <a:p>
            <a:pPr eaLnBrk="1" hangingPunct="1"/>
            <a:r>
              <a:rPr lang="en-US" sz="1100" smtClean="0"/>
              <a:t>The first term in the F( ) function is L/L, which just equals 1.  </a:t>
            </a:r>
          </a:p>
          <a:p>
            <a:pPr eaLnBrk="1" hangingPunct="1"/>
            <a:endParaRPr lang="en-US" sz="1100" smtClean="0"/>
          </a:p>
          <a:p>
            <a:pPr eaLnBrk="1" hangingPunct="1"/>
            <a:r>
              <a:rPr lang="en-US" sz="1100" smtClean="0"/>
              <a:t>Read literally, this equation says that output per worker depends on technology, the number of workers per worker, the amount of physical and human capital per worker, and natural resources per worker.  But the number of workers per worker is always 1. </a:t>
            </a:r>
          </a:p>
          <a:p>
            <a:pPr eaLnBrk="1" hangingPunct="1"/>
            <a:endParaRPr lang="en-US" sz="1100" smtClean="0"/>
          </a:p>
          <a:p>
            <a:pPr eaLnBrk="1" hangingPunct="1"/>
            <a:endParaRPr lang="en-US" sz="1100" smtClean="0"/>
          </a:p>
          <a:p>
            <a:pPr eaLnBrk="1" hangingPunct="1"/>
            <a:r>
              <a:rPr lang="en-US" sz="1100" u="sng" smtClean="0"/>
              <a:t>Why “A” is outside the production function:</a:t>
            </a:r>
          </a:p>
          <a:p>
            <a:pPr eaLnBrk="1" hangingPunct="1"/>
            <a:endParaRPr lang="en-US" sz="1100" smtClean="0"/>
          </a:p>
          <a:p>
            <a:pPr eaLnBrk="1" hangingPunct="1"/>
            <a:r>
              <a:rPr lang="en-US" sz="1100" smtClean="0"/>
              <a:t>What matters for productivity is not “technical knowledge per worker” but simply “technological knowledge.”  Unlike physical capital or other resources, technological knowledge can be freely shared among all workers.  If the number of workers increases, you must purchase new capital for the new workers (or spread the existing capital more thinly), but technological knowledge can be freely shared with the new workers.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AA24F5-E131-4EBA-BC25-A81BE41A1852}" type="slidenum">
              <a:rPr lang="en-US" smtClean="0"/>
              <a:pPr/>
              <a:t>1</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7A3F6BA-F70D-469C-A304-42B3B2F7B24F}" type="slidenum">
              <a:rPr lang="en-US">
                <a:solidFill>
                  <a:prstClr val="black"/>
                </a:solidFill>
              </a:rPr>
              <a:pPr/>
              <a:t>19</a:t>
            </a:fld>
            <a:endParaRPr lang="en-US">
              <a:solidFill>
                <a:prstClr val="black"/>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en-US" sz="1200" dirty="0" smtClean="0"/>
              <a:t>Budget about 10 minutes of class time for this activity.  If you cannot afford ten minutes, delete a few of the policy choices to narrow of the focus of the discussion.</a:t>
            </a:r>
          </a:p>
          <a:p>
            <a:pPr eaLnBrk="1" hangingPunct="1"/>
            <a:endParaRPr lang="en-US" sz="1200" dirty="0" smtClean="0"/>
          </a:p>
          <a:p>
            <a:pPr eaLnBrk="1" hangingPunct="1"/>
            <a:r>
              <a:rPr lang="en-US" sz="1200" dirty="0" smtClean="0"/>
              <a:t>Suggested instructions:  Display the question and read off the policy options (briefly elaborating on any of them if you feel appropriate).  Tell students that there is no single correct answer, and that all feedback is welcome.  Give students a moment to decide, then take a vote.  Make a note of the number of votes each policy receives.  </a:t>
            </a:r>
          </a:p>
          <a:p>
            <a:pPr eaLnBrk="1" hangingPunct="1"/>
            <a:endParaRPr lang="en-US" sz="1200" dirty="0" smtClean="0"/>
          </a:p>
          <a:p>
            <a:pPr eaLnBrk="1" hangingPunct="1"/>
            <a:r>
              <a:rPr lang="en-US" sz="1200" dirty="0" smtClean="0"/>
              <a:t>Start with the policy option that received the most votes. Ask 1 or 2 students who voted for this option to explain why they voted for it.  Next, do the same for the option that received the second largest number of votes, or any other policy choice you wish to discuss.  </a:t>
            </a:r>
          </a:p>
          <a:p>
            <a:pPr eaLnBrk="1" hangingPunct="1"/>
            <a:endParaRPr lang="en-US" sz="1200" dirty="0" smtClean="0"/>
          </a:p>
          <a:p>
            <a:pPr eaLnBrk="1" hangingPunct="1"/>
            <a:r>
              <a:rPr lang="en-US" sz="1200" dirty="0" smtClean="0"/>
              <a:t>This activity has several objectives.  First, it breaks up the lecture with a brief discussion activity that engages students.  Second, it puts students in a frame of mind that makes them more receptive to the material that follows – namely, the different ways that policy can affect the determinants of productivity, economic growth, and living standards. </a:t>
            </a:r>
          </a:p>
          <a:p>
            <a:pPr eaLnBrk="1" hangingPunct="1"/>
            <a:endParaRPr lang="en-US" sz="1200" dirty="0" smtClean="0"/>
          </a:p>
          <a:p>
            <a:pPr eaLnBrk="1" hangingPunct="1"/>
            <a:r>
              <a:rPr lang="en-US" sz="1200" dirty="0" smtClean="0"/>
              <a:t>Third, it gives you some quick assessment of student comprehension. When students explain why they voted for particular policies, you will see whether their explanations reflect an attempt to apply the concepts covered so far in this presentation.  For example, suppose a student says she voted for policy (a) because more investment raises capital per worker, which raises productivity and living standards.  This student has successfully applied the concepts covered earlier in your presentation.  </a:t>
            </a:r>
          </a:p>
          <a:p>
            <a:pPr eaLnBrk="1" hangingPunct="1"/>
            <a:endParaRPr lang="en-US" sz="1200" dirty="0" smtClean="0"/>
          </a:p>
          <a:p>
            <a:pPr eaLnBrk="1" hangingPunct="1"/>
            <a:r>
              <a:rPr lang="en-US" sz="1200" dirty="0" smtClean="0"/>
              <a:t>Alternatively, suppose you get several responses like the following:  “I voted for (a) because I think it’s better for the country to retain control of their own factories, rather than letting multinationals like Nike own the factories.”  A response like this is an example of “thinking outside the box” – answering the question based NOT on the material covered so far, but on impressions students have formed from reading the newspaper or watching the evening news or “60 Minutes.”   </a:t>
            </a:r>
          </a:p>
          <a:p>
            <a:pPr eaLnBrk="1" hangingPunct="1"/>
            <a:endParaRPr lang="en-US" sz="1200" dirty="0" smtClean="0"/>
          </a:p>
          <a:p>
            <a:pPr eaLnBrk="1" hangingPunct="1"/>
            <a:r>
              <a:rPr lang="en-US" sz="1200" dirty="0" smtClean="0"/>
              <a:t>After you get several such responses, you might tell students something like this:  “Many of your responses are how a typical, intelligent, college-educated person might answer this question.  However, what you should try to do is to ‘think INSIDE the box’ – i.e., answer the question based strictly on the material covered in this chapter.  Here, ‘the box’ is the model I’ve just presented, which says that living standards are determined by productivity, and productivity is determined by capital per worker, human capital per worker, natural resources per worker, and technology.  So your objective is to think of how each policy affects these determinants.  That is what we’ll discuss in the remainder of this chapter.  As we go over this material next, see how the policy you voted for affects productivity or its growth rate.”</a:t>
            </a:r>
          </a:p>
          <a:p>
            <a:pPr eaLnBrk="1" hangingPunct="1"/>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A4B74AD-CABE-4C3F-AEA8-25469805AF36}" type="slidenum">
              <a:rPr lang="en-US" smtClean="0"/>
              <a:pPr eaLnBrk="1" hangingPunct="1"/>
              <a:t>20</a:t>
            </a:fld>
            <a:endParaRPr lang="en-US" smtClean="0"/>
          </a:p>
        </p:txBody>
      </p:sp>
      <p:sp>
        <p:nvSpPr>
          <p:cNvPr id="7885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DBF15B07-4D85-4357-9EAE-0CB558F225F7}" type="slidenum">
              <a:rPr lang="en-US" sz="1200">
                <a:cs typeface="Arial" charset="0"/>
              </a:rPr>
              <a:pPr algn="r" eaLnBrk="1" hangingPunct="1"/>
              <a:t>20</a:t>
            </a:fld>
            <a:endParaRPr lang="en-US" sz="1200">
              <a:cs typeface="Arial" charset="0"/>
            </a:endParaRPr>
          </a:p>
        </p:txBody>
      </p:sp>
      <p:sp>
        <p:nvSpPr>
          <p:cNvPr id="78852" name="Rectangle 2"/>
          <p:cNvSpPr>
            <a:spLocks noGrp="1" noRot="1" noChangeAspect="1" noChangeArrowheads="1" noTextEdit="1"/>
          </p:cNvSpPr>
          <p:nvPr>
            <p:ph type="sldImg"/>
          </p:nvPr>
        </p:nvSpPr>
        <p:spPr>
          <a:xfrm>
            <a:off x="1143000" y="534988"/>
            <a:ext cx="4572000" cy="3429000"/>
          </a:xfrm>
          <a:ln/>
        </p:spPr>
      </p:sp>
      <p:sp>
        <p:nvSpPr>
          <p:cNvPr id="78853"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5966928-244C-4405-92B2-E7D4025BF02D}" type="slidenum">
              <a:rPr lang="en-US" smtClean="0"/>
              <a:pPr eaLnBrk="1" hangingPunct="1"/>
              <a:t>21</a:t>
            </a:fld>
            <a:endParaRPr lang="en-US" smtClean="0"/>
          </a:p>
        </p:txBody>
      </p:sp>
      <p:sp>
        <p:nvSpPr>
          <p:cNvPr id="7987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C4EB6016-D71A-42C0-A162-F80DAD8E7AEF}" type="slidenum">
              <a:rPr lang="en-US" sz="1200">
                <a:cs typeface="Arial" charset="0"/>
              </a:rPr>
              <a:pPr algn="r" eaLnBrk="1" hangingPunct="1"/>
              <a:t>21</a:t>
            </a:fld>
            <a:endParaRPr lang="en-US" sz="1200">
              <a:cs typeface="Arial" charset="0"/>
            </a:endParaRPr>
          </a:p>
        </p:txBody>
      </p:sp>
      <p:sp>
        <p:nvSpPr>
          <p:cNvPr id="79876" name="Rectangle 2"/>
          <p:cNvSpPr>
            <a:spLocks noGrp="1" noRot="1" noChangeAspect="1" noChangeArrowheads="1" noTextEdit="1"/>
          </p:cNvSpPr>
          <p:nvPr>
            <p:ph type="sldImg"/>
          </p:nvPr>
        </p:nvSpPr>
        <p:spPr>
          <a:xfrm>
            <a:off x="1143000" y="534988"/>
            <a:ext cx="4572000" cy="3429000"/>
          </a:xfrm>
          <a:ln/>
        </p:spPr>
      </p:sp>
      <p:sp>
        <p:nvSpPr>
          <p:cNvPr id="79877"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mtClean="0"/>
              <a:t>Remember one of the 10 principles:  people face tradeoffs.  The tradeoff between current and future consumption is a good example of one.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A045FF2-F576-41C4-AF93-66CEB9264083}" type="slidenum">
              <a:rPr lang="en-US" smtClean="0"/>
              <a:pPr eaLnBrk="1" hangingPunct="1"/>
              <a:t>22</a:t>
            </a:fld>
            <a:endParaRPr lang="en-US" smtClean="0"/>
          </a:p>
        </p:txBody>
      </p:sp>
      <p:sp>
        <p:nvSpPr>
          <p:cNvPr id="8089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41ABF0DC-BD0E-4143-A75D-312650571DE3}" type="slidenum">
              <a:rPr lang="en-US" sz="1200">
                <a:cs typeface="Arial" charset="0"/>
              </a:rPr>
              <a:pPr algn="r" eaLnBrk="1" hangingPunct="1"/>
              <a:t>22</a:t>
            </a:fld>
            <a:endParaRPr lang="en-US" sz="1200">
              <a:cs typeface="Arial" charset="0"/>
            </a:endParaRPr>
          </a:p>
        </p:txBody>
      </p:sp>
      <p:sp>
        <p:nvSpPr>
          <p:cNvPr id="80900" name="Rectangle 2"/>
          <p:cNvSpPr>
            <a:spLocks noGrp="1" noRot="1" noChangeAspect="1" noChangeArrowheads="1" noTextEdit="1"/>
          </p:cNvSpPr>
          <p:nvPr>
            <p:ph type="sldImg"/>
          </p:nvPr>
        </p:nvSpPr>
        <p:spPr>
          <a:xfrm>
            <a:off x="1143000" y="534988"/>
            <a:ext cx="4572000" cy="3429000"/>
          </a:xfrm>
          <a:ln/>
        </p:spPr>
      </p:sp>
      <p:sp>
        <p:nvSpPr>
          <p:cNvPr id="80901"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EF6E543-D07B-4CB1-9B7F-53AAAB0304C8}" type="slidenum">
              <a:rPr lang="en-US" smtClean="0"/>
              <a:pPr eaLnBrk="1" hangingPunct="1"/>
              <a:t>23</a:t>
            </a:fld>
            <a:endParaRPr lang="en-US" smtClean="0"/>
          </a:p>
        </p:txBody>
      </p:sp>
      <p:sp>
        <p:nvSpPr>
          <p:cNvPr id="8192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F35A0CAF-EACA-4161-9BEB-34102FB93BC4}" type="slidenum">
              <a:rPr lang="en-US" sz="1200">
                <a:cs typeface="Arial" charset="0"/>
              </a:rPr>
              <a:pPr algn="r" eaLnBrk="1" hangingPunct="1"/>
              <a:t>23</a:t>
            </a:fld>
            <a:endParaRPr lang="en-US" sz="1200">
              <a:cs typeface="Arial" charset="0"/>
            </a:endParaRPr>
          </a:p>
        </p:txBody>
      </p:sp>
      <p:sp>
        <p:nvSpPr>
          <p:cNvPr id="81924" name="Rectangle 2"/>
          <p:cNvSpPr>
            <a:spLocks noGrp="1" noRot="1" noChangeAspect="1" noChangeArrowheads="1" noTextEdit="1"/>
          </p:cNvSpPr>
          <p:nvPr>
            <p:ph type="sldImg"/>
          </p:nvPr>
        </p:nvSpPr>
        <p:spPr>
          <a:xfrm>
            <a:off x="1506538" y="534988"/>
            <a:ext cx="3890962" cy="2917825"/>
          </a:xfrm>
          <a:ln/>
        </p:spPr>
      </p:sp>
      <p:sp>
        <p:nvSpPr>
          <p:cNvPr id="81925" name="Rectangle 3"/>
          <p:cNvSpPr>
            <a:spLocks noGrp="1" noChangeArrowheads="1"/>
          </p:cNvSpPr>
          <p:nvPr>
            <p:ph type="body" idx="1"/>
          </p:nvPr>
        </p:nvSpPr>
        <p:spPr>
          <a:xfrm>
            <a:off x="715963" y="3673475"/>
            <a:ext cx="5475287" cy="466883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mtClean="0"/>
              <a:t>This slide replicates Figure 1 from the text, which illustrates the relationship between productivity (output per worker) and one of its determinants:  capital per worker.  </a:t>
            </a:r>
          </a:p>
          <a:p>
            <a:pPr eaLnBrk="1" hangingPunct="1"/>
            <a:endParaRPr lang="en-US" smtClean="0"/>
          </a:p>
          <a:p>
            <a:pPr eaLnBrk="1" hangingPunct="1"/>
            <a:r>
              <a:rPr lang="en-US" smtClean="0"/>
              <a:t>The curve is drawn for given values of the other determinants of productivity (human capital per worker, natural resources per worker, technology).  A change in any of these other determinants would shift the curve.  </a:t>
            </a:r>
          </a:p>
          <a:p>
            <a:pPr eaLnBrk="1" hangingPunct="1"/>
            <a:endParaRPr lang="en-US" smtClean="0"/>
          </a:p>
          <a:p>
            <a:pPr eaLnBrk="1" hangingPunct="1"/>
            <a:r>
              <a:rPr lang="en-US" smtClean="0"/>
              <a:t>The graph is positively sloped:  productivity is higher when the average worker has more capital.  </a:t>
            </a:r>
          </a:p>
          <a:p>
            <a:pPr eaLnBrk="1" hangingPunct="1"/>
            <a:endParaRPr lang="en-US" smtClean="0"/>
          </a:p>
          <a:p>
            <a:pPr eaLnBrk="1" hangingPunct="1"/>
            <a:r>
              <a:rPr lang="en-US" smtClean="0"/>
              <a:t>The graph is curved, reflecting diminishing returns to capital:  as the average worker gets more and more capital, productivity rises at a decreasing rate.  Students may find it easier to understand the following statement (especially if this is their first course in economics):  If workers don’t have very much capital, giving them more will increase their productivity a lot.  If workers already have a lot of capital, giving them more won’t increase their productivity very much.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23D9BDA-DE88-4131-9D4B-F637C080EDEA}" type="slidenum">
              <a:rPr lang="en-US" smtClean="0"/>
              <a:pPr eaLnBrk="1" hangingPunct="1"/>
              <a:t>24</a:t>
            </a:fld>
            <a:endParaRPr lang="en-US" smtClean="0"/>
          </a:p>
        </p:txBody>
      </p:sp>
      <p:sp>
        <p:nvSpPr>
          <p:cNvPr id="8294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315D2C8D-6BD9-4B68-B63A-03E6E91B4969}" type="slidenum">
              <a:rPr lang="en-US" sz="1200">
                <a:cs typeface="Arial" charset="0"/>
              </a:rPr>
              <a:pPr algn="r" eaLnBrk="1" hangingPunct="1"/>
              <a:t>24</a:t>
            </a:fld>
            <a:endParaRPr lang="en-US" sz="1200">
              <a:cs typeface="Arial" charset="0"/>
            </a:endParaRPr>
          </a:p>
        </p:txBody>
      </p:sp>
      <p:sp>
        <p:nvSpPr>
          <p:cNvPr id="82948" name="Rectangle 2"/>
          <p:cNvSpPr>
            <a:spLocks noGrp="1" noRot="1" noChangeAspect="1" noChangeArrowheads="1" noTextEdit="1"/>
          </p:cNvSpPr>
          <p:nvPr>
            <p:ph type="sldImg"/>
          </p:nvPr>
        </p:nvSpPr>
        <p:spPr>
          <a:xfrm>
            <a:off x="1506538" y="534988"/>
            <a:ext cx="3890962" cy="2917825"/>
          </a:xfrm>
          <a:ln/>
        </p:spPr>
      </p:sp>
      <p:sp>
        <p:nvSpPr>
          <p:cNvPr id="82949" name="Rectangle 3"/>
          <p:cNvSpPr>
            <a:spLocks noGrp="1" noChangeArrowheads="1"/>
          </p:cNvSpPr>
          <p:nvPr>
            <p:ph type="body" idx="1"/>
          </p:nvPr>
        </p:nvSpPr>
        <p:spPr>
          <a:xfrm>
            <a:off x="549275" y="3641725"/>
            <a:ext cx="5902325" cy="50419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mtClean="0"/>
              <a:t>Notice that K/L increases by the same amount in both countries.  But thanks to diminishing returns, the increase in K/L has a bigger effect in the poor country than in the rich country.  </a:t>
            </a:r>
          </a:p>
          <a:p>
            <a:pPr eaLnBrk="1" hangingPunct="1"/>
            <a:endParaRPr lang="en-US" smtClean="0"/>
          </a:p>
          <a:p>
            <a:pPr eaLnBrk="1" hangingPunct="1"/>
            <a:r>
              <a:rPr lang="en-US" smtClean="0"/>
              <a:t>As a result, the poor country enjoys a higher growth rate than the rich country, and the gap between them shrinks over time.  In the literature, this is known as “convergence.”  In this principles-level book, it is called the “catch-up effect.”  </a:t>
            </a:r>
          </a:p>
          <a:p>
            <a:pPr eaLnBrk="1" hangingPunct="1"/>
            <a:endParaRPr lang="en-US" smtClean="0"/>
          </a:p>
          <a:p>
            <a:pPr eaLnBrk="1" hangingPunct="1"/>
            <a:r>
              <a:rPr lang="en-US" smtClean="0"/>
              <a:t>In order for the catch-up effect to work, it must be true that both countries have the same technology and hence production function.  If the poor country has inferior technology, its production function will be lower; then, it won’t necessarily grow faster than the rich one, and the gap won’t necessarily shrink over time.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AC053E3-6AFB-4B40-8B00-FDE3A81530EF}" type="slidenum">
              <a:rPr lang="en-US" smtClean="0"/>
              <a:pPr eaLnBrk="1" hangingPunct="1"/>
              <a:t>25</a:t>
            </a:fld>
            <a:endParaRPr lang="en-US" smtClean="0"/>
          </a:p>
        </p:txBody>
      </p:sp>
      <p:sp>
        <p:nvSpPr>
          <p:cNvPr id="8397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662E249-A8E9-4F8F-A682-48D6D8451733}" type="slidenum">
              <a:rPr lang="en-US" sz="1200">
                <a:cs typeface="Arial" charset="0"/>
              </a:rPr>
              <a:pPr algn="r" eaLnBrk="1" hangingPunct="1"/>
              <a:t>25</a:t>
            </a:fld>
            <a:endParaRPr lang="en-US" sz="1200">
              <a:cs typeface="Arial" charset="0"/>
            </a:endParaRPr>
          </a:p>
        </p:txBody>
      </p:sp>
      <p:sp>
        <p:nvSpPr>
          <p:cNvPr id="83972" name="Rectangle 2"/>
          <p:cNvSpPr>
            <a:spLocks noGrp="1" noRot="1" noChangeAspect="1" noChangeArrowheads="1" noTextEdit="1"/>
          </p:cNvSpPr>
          <p:nvPr>
            <p:ph type="sldImg"/>
          </p:nvPr>
        </p:nvSpPr>
        <p:spPr>
          <a:xfrm>
            <a:off x="1143000" y="534988"/>
            <a:ext cx="4572000" cy="3429000"/>
          </a:xfrm>
          <a:ln/>
        </p:spPr>
      </p:sp>
      <p:sp>
        <p:nvSpPr>
          <p:cNvPr id="83973"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B137EDC-EA9F-45D7-87BF-EE411D4C5EF1}" type="slidenum">
              <a:rPr lang="en-US" smtClean="0"/>
              <a:pPr eaLnBrk="1" hangingPunct="1"/>
              <a:t>26</a:t>
            </a:fld>
            <a:endParaRPr lang="en-US" smtClean="0"/>
          </a:p>
        </p:txBody>
      </p:sp>
      <p:sp>
        <p:nvSpPr>
          <p:cNvPr id="8499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1D57AB7D-D7B4-4CFE-A3F7-58BDD357E9B8}" type="slidenum">
              <a:rPr lang="en-US" sz="1200">
                <a:cs typeface="Arial" charset="0"/>
              </a:rPr>
              <a:pPr algn="r" eaLnBrk="1" hangingPunct="1"/>
              <a:t>26</a:t>
            </a:fld>
            <a:endParaRPr lang="en-US" sz="1200">
              <a:cs typeface="Arial" charset="0"/>
            </a:endParaRPr>
          </a:p>
        </p:txBody>
      </p:sp>
      <p:sp>
        <p:nvSpPr>
          <p:cNvPr id="84996" name="Rectangle 2"/>
          <p:cNvSpPr>
            <a:spLocks noGrp="1" noRot="1" noChangeAspect="1" noChangeArrowheads="1" noTextEdit="1"/>
          </p:cNvSpPr>
          <p:nvPr>
            <p:ph type="sldImg"/>
          </p:nvPr>
        </p:nvSpPr>
        <p:spPr>
          <a:xfrm>
            <a:off x="1143000" y="534988"/>
            <a:ext cx="4572000" cy="3429000"/>
          </a:xfrm>
          <a:ln/>
        </p:spPr>
      </p:sp>
      <p:sp>
        <p:nvSpPr>
          <p:cNvPr id="84997"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E990362-51CE-42A1-A034-F3FE7E315B9D}" type="slidenum">
              <a:rPr lang="en-US" smtClean="0"/>
              <a:pPr eaLnBrk="1" hangingPunct="1"/>
              <a:t>27</a:t>
            </a:fld>
            <a:endParaRPr lang="en-US" smtClean="0"/>
          </a:p>
        </p:txBody>
      </p:sp>
      <p:sp>
        <p:nvSpPr>
          <p:cNvPr id="8601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C24DF06A-92A0-48F4-A735-15FF0888962C}" type="slidenum">
              <a:rPr lang="en-US" sz="1200">
                <a:cs typeface="Arial" charset="0"/>
              </a:rPr>
              <a:pPr algn="r" eaLnBrk="1" hangingPunct="1"/>
              <a:t>27</a:t>
            </a:fld>
            <a:endParaRPr lang="en-US" sz="1200">
              <a:cs typeface="Arial" charset="0"/>
            </a:endParaRPr>
          </a:p>
        </p:txBody>
      </p:sp>
      <p:sp>
        <p:nvSpPr>
          <p:cNvPr id="86020" name="Rectangle 2"/>
          <p:cNvSpPr>
            <a:spLocks noGrp="1" noRot="1" noChangeAspect="1" noChangeArrowheads="1" noTextEdit="1"/>
          </p:cNvSpPr>
          <p:nvPr>
            <p:ph type="sldImg"/>
          </p:nvPr>
        </p:nvSpPr>
        <p:spPr>
          <a:xfrm>
            <a:off x="1143000" y="534988"/>
            <a:ext cx="4572000" cy="3429000"/>
          </a:xfrm>
          <a:ln/>
        </p:spPr>
      </p:sp>
      <p:sp>
        <p:nvSpPr>
          <p:cNvPr id="86021"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9A47447-E2BF-427A-89F4-487B16BBB1B7}" type="slidenum">
              <a:rPr lang="en-US" smtClean="0"/>
              <a:pPr eaLnBrk="1" hangingPunct="1"/>
              <a:t>28</a:t>
            </a:fld>
            <a:endParaRPr lang="en-US" smtClean="0"/>
          </a:p>
        </p:txBody>
      </p:sp>
      <p:sp>
        <p:nvSpPr>
          <p:cNvPr id="8704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7059C96-37F0-4C90-A7E4-A809A8FEDA64}" type="slidenum">
              <a:rPr lang="en-US" sz="1200">
                <a:cs typeface="Arial" charset="0"/>
              </a:rPr>
              <a:pPr algn="r" eaLnBrk="1" hangingPunct="1"/>
              <a:t>28</a:t>
            </a:fld>
            <a:endParaRPr lang="en-US" sz="1200">
              <a:cs typeface="Arial" charset="0"/>
            </a:endParaRPr>
          </a:p>
        </p:txBody>
      </p:sp>
      <p:sp>
        <p:nvSpPr>
          <p:cNvPr id="87044" name="Rectangle 2"/>
          <p:cNvSpPr>
            <a:spLocks noGrp="1" noRot="1" noChangeAspect="1" noChangeArrowheads="1" noTextEdit="1"/>
          </p:cNvSpPr>
          <p:nvPr>
            <p:ph type="sldImg"/>
          </p:nvPr>
        </p:nvSpPr>
        <p:spPr>
          <a:xfrm>
            <a:off x="1143000" y="534988"/>
            <a:ext cx="4572000" cy="3429000"/>
          </a:xfrm>
          <a:ln/>
        </p:spPr>
      </p:sp>
      <p:sp>
        <p:nvSpPr>
          <p:cNvPr id="87045"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z="1300" smtClean="0"/>
              <a:t>Brazil has implemented a policy which gives families cash payments if their children attend school faithfully.  Other developing countries have similar policies, which experts predict will raise productivity and living standards in the long run.</a:t>
            </a:r>
          </a:p>
          <a:p>
            <a:pPr eaLnBrk="1" hangingPunct="1"/>
            <a:endParaRPr lang="en-US" sz="1300" smtClean="0"/>
          </a:p>
          <a:p>
            <a:pPr eaLnBrk="1" hangingPunct="1"/>
            <a:r>
              <a:rPr lang="en-US" sz="1300" smtClean="0"/>
              <a:t>This is from an “In The News” box entitled “Promoting Human Capital” appearing in this chapter.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A86C1DB-FB71-49E5-A304-C10C6B139C70}" type="slidenum">
              <a:rPr lang="en-US">
                <a:solidFill>
                  <a:prstClr val="black"/>
                </a:solidFill>
              </a:rPr>
              <a:pPr eaLnBrk="1" hangingPunct="1"/>
              <a:t>2</a:t>
            </a:fld>
            <a:endParaRPr lang="en-US">
              <a:solidFill>
                <a:prstClr val="black"/>
              </a:solidFill>
            </a:endParaRPr>
          </a:p>
        </p:txBody>
      </p:sp>
      <p:sp>
        <p:nvSpPr>
          <p:cNvPr id="6041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7E3CCFE4-B6C0-4A1C-A2AF-6E1D584F9DC1}" type="slidenum">
              <a:rPr lang="en-US" sz="1200" smtClean="0">
                <a:solidFill>
                  <a:prstClr val="black"/>
                </a:solidFill>
                <a:cs typeface="Arial" charset="0"/>
              </a:rPr>
              <a:pPr algn="r" eaLnBrk="1" fontAlgn="base" hangingPunct="1">
                <a:spcBef>
                  <a:spcPct val="0"/>
                </a:spcBef>
                <a:spcAft>
                  <a:spcPct val="0"/>
                </a:spcAft>
              </a:pPr>
              <a:t>2</a:t>
            </a:fld>
            <a:endParaRPr lang="en-US" sz="1200" smtClean="0">
              <a:solidFill>
                <a:prstClr val="black"/>
              </a:solidFill>
              <a:cs typeface="Arial" charset="0"/>
            </a:endParaRPr>
          </a:p>
        </p:txBody>
      </p:sp>
      <p:sp>
        <p:nvSpPr>
          <p:cNvPr id="60420" name="Rectangle 2"/>
          <p:cNvSpPr>
            <a:spLocks noGrp="1" noRot="1" noChangeAspect="1" noChangeArrowheads="1" noTextEdit="1"/>
          </p:cNvSpPr>
          <p:nvPr>
            <p:ph type="sldImg"/>
          </p:nvPr>
        </p:nvSpPr>
        <p:spPr>
          <a:xfrm>
            <a:off x="1143000" y="534988"/>
            <a:ext cx="4572000" cy="3429000"/>
          </a:xfrm>
          <a:ln/>
        </p:spPr>
      </p:sp>
      <p:sp>
        <p:nvSpPr>
          <p:cNvPr id="60421" name="Rectangle 3"/>
          <p:cNvSpPr>
            <a:spLocks noGrp="1" noChangeArrowheads="1"/>
          </p:cNvSpPr>
          <p:nvPr>
            <p:ph type="body" idx="1"/>
          </p:nvPr>
        </p:nvSpPr>
        <p:spPr>
          <a:xfrm>
            <a:off x="685800" y="4225925"/>
            <a:ext cx="5486400" cy="44846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t>This and the next two slides are from the FYI box entitled “A Picture is Worth A Thousand Statistics.”  These photos put a human face on the statistics and theories.  Many students connect to these pictures more than to the data in Table 1.   </a:t>
            </a:r>
          </a:p>
          <a:p>
            <a:pPr eaLnBrk="1" hangingPunct="1"/>
            <a:endParaRPr lang="en-US" dirty="0" smtClean="0"/>
          </a:p>
          <a:p>
            <a:pPr eaLnBrk="1" hangingPunct="1"/>
            <a:r>
              <a:rPr lang="en-US" dirty="0" smtClean="0"/>
              <a:t>For each picture, the family was paid to drag all of its stuff outside for the photo. </a:t>
            </a:r>
          </a:p>
          <a:p>
            <a:pPr eaLnBrk="1" hangingPunct="1"/>
            <a:endParaRPr lang="en-US" dirty="0" smtClean="0"/>
          </a:p>
          <a:p>
            <a:pPr eaLnBrk="1" hangingPunct="1"/>
            <a:r>
              <a:rPr lang="en-US" dirty="0" smtClean="0"/>
              <a:t>Before revealing the statistics in the lower left-hand corner, let your students soak in the picture for a moment.  Point out some of the lovely things the family owns—the sailboat, the house with two chimneys and two bay windows in front, the state-of-the-art washer/dryer, and so forth.  </a:t>
            </a:r>
          </a:p>
          <a:p>
            <a:pPr eaLnBrk="1" hangingPunct="1"/>
            <a:endParaRPr lang="en-US" dirty="0" smtClean="0"/>
          </a:p>
          <a:p>
            <a:pPr eaLnBrk="1" hangingPunct="1"/>
            <a:r>
              <a:rPr lang="en-US" dirty="0" smtClean="0"/>
              <a:t>Data sources:</a:t>
            </a:r>
          </a:p>
          <a:p>
            <a:pPr eaLnBrk="1" hangingPunct="1"/>
            <a:endParaRPr lang="en-US" dirty="0" smtClean="0"/>
          </a:p>
          <a:p>
            <a:pPr eaLnBrk="1" hangingPunct="1"/>
            <a:r>
              <a:rPr lang="en-US" dirty="0" smtClean="0"/>
              <a:t>GDP per capita, 2008:  Same as textbook. </a:t>
            </a:r>
          </a:p>
          <a:p>
            <a:pPr eaLnBrk="1" hangingPunct="1"/>
            <a:endParaRPr lang="en-US" dirty="0" smtClean="0"/>
          </a:p>
          <a:p>
            <a:pPr eaLnBrk="1" hangingPunct="1"/>
            <a:r>
              <a:rPr lang="en-US" dirty="0" smtClean="0"/>
              <a:t>Life expectancy at birth, 2010.  Source:  U.S. Census Bureau, International Database.  </a:t>
            </a:r>
          </a:p>
          <a:p>
            <a:pPr eaLnBrk="1" hangingPunct="1"/>
            <a:r>
              <a:rPr lang="en-US" dirty="0" smtClean="0"/>
              <a:t>http://www.census.gov/ipc/www/idb/informationGateway.php</a:t>
            </a:r>
          </a:p>
          <a:p>
            <a:pPr eaLnBrk="1" hangingPunct="1"/>
            <a:endParaRPr lang="en-US" dirty="0" smtClean="0"/>
          </a:p>
          <a:p>
            <a:pPr eaLnBrk="1" hangingPunct="1"/>
            <a:r>
              <a:rPr lang="en-US" dirty="0" smtClean="0"/>
              <a:t>Adult literacy, 2003 estimate.  Source:  CIA World </a:t>
            </a:r>
            <a:r>
              <a:rPr lang="en-US" dirty="0" err="1" smtClean="0"/>
              <a:t>Factbook</a:t>
            </a:r>
            <a:r>
              <a:rPr lang="en-US" dirty="0" smtClean="0"/>
              <a:t>.</a:t>
            </a:r>
          </a:p>
          <a:p>
            <a:pPr eaLnBrk="1" hangingPunct="1"/>
            <a:r>
              <a:rPr lang="en-US" dirty="0" smtClean="0"/>
              <a:t>https://www.cia.gov/library/publications/the-world-factbook/</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F9B2DBF-4D3A-4F08-A9FD-6E059FC9028B}" type="slidenum">
              <a:rPr lang="en-US" smtClean="0"/>
              <a:pPr eaLnBrk="1" hangingPunct="1"/>
              <a:t>29</a:t>
            </a:fld>
            <a:endParaRPr lang="en-US" smtClean="0"/>
          </a:p>
        </p:txBody>
      </p:sp>
      <p:sp>
        <p:nvSpPr>
          <p:cNvPr id="8806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71518DE1-D6CB-49F4-AE71-621C25797597}" type="slidenum">
              <a:rPr lang="en-US" sz="1200">
                <a:cs typeface="Arial" charset="0"/>
              </a:rPr>
              <a:pPr algn="r" eaLnBrk="1" hangingPunct="1"/>
              <a:t>29</a:t>
            </a:fld>
            <a:endParaRPr lang="en-US" sz="1200">
              <a:cs typeface="Arial" charset="0"/>
            </a:endParaRPr>
          </a:p>
        </p:txBody>
      </p:sp>
      <p:sp>
        <p:nvSpPr>
          <p:cNvPr id="88068" name="Rectangle 2"/>
          <p:cNvSpPr>
            <a:spLocks noGrp="1" noRot="1" noChangeAspect="1" noChangeArrowheads="1" noTextEdit="1"/>
          </p:cNvSpPr>
          <p:nvPr>
            <p:ph type="sldImg"/>
          </p:nvPr>
        </p:nvSpPr>
        <p:spPr>
          <a:xfrm>
            <a:off x="1143000" y="534988"/>
            <a:ext cx="4572000" cy="3429000"/>
          </a:xfrm>
          <a:ln/>
        </p:spPr>
      </p:sp>
      <p:sp>
        <p:nvSpPr>
          <p:cNvPr id="88069"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t>You might want to point out that the positive correlations between living standards and education or health and nutrition could result from causality in either direction:  </a:t>
            </a:r>
          </a:p>
          <a:p>
            <a:pPr eaLnBrk="1" hangingPunct="1"/>
            <a:endParaRPr lang="en-US" dirty="0" smtClean="0"/>
          </a:p>
          <a:p>
            <a:pPr eaLnBrk="1" hangingPunct="1"/>
            <a:r>
              <a:rPr lang="en-US" dirty="0" smtClean="0"/>
              <a:t>Investing in human capital—either through education or improving health and nutrition—can indeed lead to higher incomes in the long run.  But it is equally true that countries with higher incomes can afford to devote more resources to schooling or improving health &amp; nutrition.  </a:t>
            </a:r>
          </a:p>
          <a:p>
            <a:pPr eaLnBrk="1" hangingPunct="1"/>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7A15B35-D955-4AD5-952A-DE0C0BE24AB6}" type="slidenum">
              <a:rPr lang="en-US" smtClean="0"/>
              <a:pPr eaLnBrk="1" hangingPunct="1"/>
              <a:t>30</a:t>
            </a:fld>
            <a:endParaRPr lang="en-US" smtClean="0"/>
          </a:p>
        </p:txBody>
      </p:sp>
      <p:sp>
        <p:nvSpPr>
          <p:cNvPr id="8909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F5A5DAC9-D23D-4741-837B-E08EB44CF912}" type="slidenum">
              <a:rPr lang="en-US" sz="1200">
                <a:cs typeface="Arial" charset="0"/>
              </a:rPr>
              <a:pPr algn="r" eaLnBrk="1" hangingPunct="1"/>
              <a:t>30</a:t>
            </a:fld>
            <a:endParaRPr lang="en-US" sz="1200">
              <a:cs typeface="Arial" charset="0"/>
            </a:endParaRPr>
          </a:p>
        </p:txBody>
      </p:sp>
      <p:sp>
        <p:nvSpPr>
          <p:cNvPr id="89092" name="Rectangle 2"/>
          <p:cNvSpPr>
            <a:spLocks noGrp="1" noRot="1" noChangeAspect="1" noChangeArrowheads="1" noTextEdit="1"/>
          </p:cNvSpPr>
          <p:nvPr>
            <p:ph type="sldImg"/>
          </p:nvPr>
        </p:nvSpPr>
        <p:spPr>
          <a:xfrm>
            <a:off x="1143000" y="534988"/>
            <a:ext cx="4572000" cy="3429000"/>
          </a:xfrm>
          <a:ln/>
        </p:spPr>
      </p:sp>
      <p:sp>
        <p:nvSpPr>
          <p:cNvPr id="89093"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B41E795-59E1-4483-8707-D10ACD37D6A9}" type="slidenum">
              <a:rPr lang="en-US" smtClean="0"/>
              <a:pPr eaLnBrk="1" hangingPunct="1"/>
              <a:t>31</a:t>
            </a:fld>
            <a:endParaRPr lang="en-US" smtClean="0"/>
          </a:p>
        </p:txBody>
      </p:sp>
      <p:sp>
        <p:nvSpPr>
          <p:cNvPr id="9011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929333E-59B0-44C3-92B6-9125773902E4}" type="slidenum">
              <a:rPr lang="en-US" sz="1200">
                <a:cs typeface="Arial" charset="0"/>
              </a:rPr>
              <a:pPr algn="r" eaLnBrk="1" hangingPunct="1"/>
              <a:t>31</a:t>
            </a:fld>
            <a:endParaRPr lang="en-US" sz="1200">
              <a:cs typeface="Arial" charset="0"/>
            </a:endParaRPr>
          </a:p>
        </p:txBody>
      </p:sp>
      <p:sp>
        <p:nvSpPr>
          <p:cNvPr id="90116" name="Rectangle 2"/>
          <p:cNvSpPr>
            <a:spLocks noGrp="1" noRot="1" noChangeAspect="1" noChangeArrowheads="1" noTextEdit="1"/>
          </p:cNvSpPr>
          <p:nvPr>
            <p:ph type="sldImg"/>
          </p:nvPr>
        </p:nvSpPr>
        <p:spPr>
          <a:xfrm>
            <a:off x="1143000" y="534988"/>
            <a:ext cx="4572000" cy="3429000"/>
          </a:xfrm>
          <a:ln/>
        </p:spPr>
      </p:sp>
      <p:sp>
        <p:nvSpPr>
          <p:cNvPr id="90117"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DCF346F-38B5-4FE6-A918-EB99A3D5398D}" type="slidenum">
              <a:rPr lang="en-US" smtClean="0"/>
              <a:pPr eaLnBrk="1" hangingPunct="1"/>
              <a:t>32</a:t>
            </a:fld>
            <a:endParaRPr lang="en-US" smtClean="0"/>
          </a:p>
        </p:txBody>
      </p:sp>
      <p:sp>
        <p:nvSpPr>
          <p:cNvPr id="9113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6271AFE-F870-479A-9586-E062B5A41A8C}" type="slidenum">
              <a:rPr lang="en-US" sz="1200">
                <a:cs typeface="Arial" charset="0"/>
              </a:rPr>
              <a:pPr algn="r" eaLnBrk="1" hangingPunct="1"/>
              <a:t>32</a:t>
            </a:fld>
            <a:endParaRPr lang="en-US" sz="1200">
              <a:cs typeface="Arial" charset="0"/>
            </a:endParaRPr>
          </a:p>
        </p:txBody>
      </p:sp>
      <p:sp>
        <p:nvSpPr>
          <p:cNvPr id="91140" name="Rectangle 2"/>
          <p:cNvSpPr>
            <a:spLocks noGrp="1" noRot="1" noChangeAspect="1" noChangeArrowheads="1" noTextEdit="1"/>
          </p:cNvSpPr>
          <p:nvPr>
            <p:ph type="sldImg"/>
          </p:nvPr>
        </p:nvSpPr>
        <p:spPr>
          <a:xfrm>
            <a:off x="1143000" y="534988"/>
            <a:ext cx="4572000" cy="3429000"/>
          </a:xfrm>
          <a:ln/>
        </p:spPr>
      </p:sp>
      <p:sp>
        <p:nvSpPr>
          <p:cNvPr id="91141"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0259E85-7743-4085-9358-7DF8AB0E91A3}" type="slidenum">
              <a:rPr lang="en-US" smtClean="0"/>
              <a:pPr eaLnBrk="1" hangingPunct="1"/>
              <a:t>33</a:t>
            </a:fld>
            <a:endParaRPr lang="en-US" smtClean="0"/>
          </a:p>
        </p:txBody>
      </p:sp>
      <p:sp>
        <p:nvSpPr>
          <p:cNvPr id="9216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A86F4C8D-877C-406D-8FA9-1226925646D4}" type="slidenum">
              <a:rPr lang="en-US" sz="1200">
                <a:cs typeface="Arial" charset="0"/>
              </a:rPr>
              <a:pPr algn="r" eaLnBrk="1" hangingPunct="1"/>
              <a:t>33</a:t>
            </a:fld>
            <a:endParaRPr lang="en-US" sz="1200">
              <a:cs typeface="Arial" charset="0"/>
            </a:endParaRPr>
          </a:p>
        </p:txBody>
      </p:sp>
      <p:sp>
        <p:nvSpPr>
          <p:cNvPr id="92164" name="Rectangle 2"/>
          <p:cNvSpPr>
            <a:spLocks noGrp="1" noRot="1" noChangeAspect="1" noChangeArrowheads="1" noTextEdit="1"/>
          </p:cNvSpPr>
          <p:nvPr>
            <p:ph type="sldImg"/>
          </p:nvPr>
        </p:nvSpPr>
        <p:spPr>
          <a:xfrm>
            <a:off x="1143000" y="534988"/>
            <a:ext cx="4572000" cy="3429000"/>
          </a:xfrm>
          <a:ln/>
        </p:spPr>
      </p:sp>
      <p:sp>
        <p:nvSpPr>
          <p:cNvPr id="92165"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88DCF72-A17E-4CB2-ABB4-7C4EBA5C3B0C}" type="slidenum">
              <a:rPr lang="en-US" smtClean="0"/>
              <a:pPr eaLnBrk="1" hangingPunct="1"/>
              <a:t>34</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1B8DFBE-5E2E-42D3-BAB7-83E161222530}" type="slidenum">
              <a:rPr lang="en-US" smtClean="0"/>
              <a:pPr eaLnBrk="1" hangingPunct="1"/>
              <a:t>35</a:t>
            </a:fld>
            <a:endParaRPr lang="en-US" smtClean="0"/>
          </a:p>
        </p:txBody>
      </p:sp>
      <p:sp>
        <p:nvSpPr>
          <p:cNvPr id="9421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5DE08BC3-F313-4D8E-A32A-9184E32190D8}" type="slidenum">
              <a:rPr lang="en-US" sz="1200">
                <a:cs typeface="Arial" charset="0"/>
              </a:rPr>
              <a:pPr algn="r" eaLnBrk="1" hangingPunct="1"/>
              <a:t>35</a:t>
            </a:fld>
            <a:endParaRPr lang="en-US" sz="1200">
              <a:cs typeface="Arial" charset="0"/>
            </a:endParaRPr>
          </a:p>
        </p:txBody>
      </p:sp>
      <p:sp>
        <p:nvSpPr>
          <p:cNvPr id="94212" name="Rectangle 2"/>
          <p:cNvSpPr>
            <a:spLocks noGrp="1" noRot="1" noChangeAspect="1" noChangeArrowheads="1" noTextEdit="1"/>
          </p:cNvSpPr>
          <p:nvPr>
            <p:ph type="sldImg"/>
          </p:nvPr>
        </p:nvSpPr>
        <p:spPr>
          <a:xfrm>
            <a:off x="1143000" y="534988"/>
            <a:ext cx="4572000" cy="3429000"/>
          </a:xfrm>
          <a:ln/>
        </p:spPr>
      </p:sp>
      <p:sp>
        <p:nvSpPr>
          <p:cNvPr id="94213"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14305A6-7F17-4686-8E31-3D6E7F46ECCA}" type="slidenum">
              <a:rPr lang="en-US" smtClean="0"/>
              <a:pPr eaLnBrk="1" hangingPunct="1"/>
              <a:t>36</a:t>
            </a:fld>
            <a:endParaRPr lang="en-US" smtClean="0"/>
          </a:p>
        </p:txBody>
      </p:sp>
      <p:sp>
        <p:nvSpPr>
          <p:cNvPr id="9523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5E6FF25D-2FEA-4B21-8929-37D2846A9E18}" type="slidenum">
              <a:rPr lang="en-US" sz="1200">
                <a:cs typeface="Arial" charset="0"/>
              </a:rPr>
              <a:pPr algn="r" eaLnBrk="1" hangingPunct="1"/>
              <a:t>36</a:t>
            </a:fld>
            <a:endParaRPr lang="en-US" sz="1200">
              <a:cs typeface="Arial" charset="0"/>
            </a:endParaRPr>
          </a:p>
        </p:txBody>
      </p:sp>
      <p:sp>
        <p:nvSpPr>
          <p:cNvPr id="95236" name="Rectangle 2"/>
          <p:cNvSpPr>
            <a:spLocks noGrp="1" noRot="1" noChangeAspect="1" noChangeArrowheads="1" noTextEdit="1"/>
          </p:cNvSpPr>
          <p:nvPr>
            <p:ph type="sldImg"/>
          </p:nvPr>
        </p:nvSpPr>
        <p:spPr>
          <a:xfrm>
            <a:off x="1143000" y="534988"/>
            <a:ext cx="4572000" cy="3429000"/>
          </a:xfrm>
          <a:ln/>
        </p:spPr>
      </p:sp>
      <p:sp>
        <p:nvSpPr>
          <p:cNvPr id="95237"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E943C5D-2AA3-42EE-8ECE-7953A9271B08}" type="slidenum">
              <a:rPr lang="en-US" smtClean="0"/>
              <a:pPr eaLnBrk="1" hangingPunct="1"/>
              <a:t>37</a:t>
            </a:fld>
            <a:endParaRPr lang="en-US" smtClean="0"/>
          </a:p>
        </p:txBody>
      </p:sp>
      <p:sp>
        <p:nvSpPr>
          <p:cNvPr id="9625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132AA3D4-3434-43A9-AF95-C7509475790A}" type="slidenum">
              <a:rPr lang="en-US" sz="1200">
                <a:cs typeface="Arial" charset="0"/>
              </a:rPr>
              <a:pPr algn="r" eaLnBrk="1" hangingPunct="1"/>
              <a:t>37</a:t>
            </a:fld>
            <a:endParaRPr lang="en-US" sz="1200">
              <a:cs typeface="Arial" charset="0"/>
            </a:endParaRPr>
          </a:p>
        </p:txBody>
      </p:sp>
      <p:sp>
        <p:nvSpPr>
          <p:cNvPr id="96260" name="Rectangle 2"/>
          <p:cNvSpPr>
            <a:spLocks noGrp="1" noRot="1" noChangeAspect="1" noChangeArrowheads="1" noTextEdit="1"/>
          </p:cNvSpPr>
          <p:nvPr>
            <p:ph type="sldImg"/>
          </p:nvPr>
        </p:nvSpPr>
        <p:spPr>
          <a:xfrm>
            <a:off x="1143000" y="534988"/>
            <a:ext cx="4572000" cy="3429000"/>
          </a:xfrm>
          <a:ln/>
        </p:spPr>
      </p:sp>
      <p:sp>
        <p:nvSpPr>
          <p:cNvPr id="96261"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18B7248-A50D-4F53-AA03-2B30E08115B5}" type="slidenum">
              <a:rPr lang="en-US" smtClean="0"/>
              <a:pPr eaLnBrk="1" hangingPunct="1"/>
              <a:t>38</a:t>
            </a:fld>
            <a:endParaRPr lang="en-US" smtClean="0"/>
          </a:p>
        </p:txBody>
      </p:sp>
      <p:sp>
        <p:nvSpPr>
          <p:cNvPr id="9728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D5BEA66A-B658-4CB5-B6F7-23B57F8E3DE3}" type="slidenum">
              <a:rPr lang="en-US" sz="1200">
                <a:cs typeface="Arial" charset="0"/>
              </a:rPr>
              <a:pPr algn="r" eaLnBrk="1" hangingPunct="1"/>
              <a:t>38</a:t>
            </a:fld>
            <a:endParaRPr lang="en-US" sz="1200">
              <a:cs typeface="Arial" charset="0"/>
            </a:endParaRPr>
          </a:p>
        </p:txBody>
      </p:sp>
      <p:sp>
        <p:nvSpPr>
          <p:cNvPr id="97284" name="Rectangle 2"/>
          <p:cNvSpPr>
            <a:spLocks noGrp="1" noRot="1" noChangeAspect="1" noChangeArrowheads="1" noTextEdit="1"/>
          </p:cNvSpPr>
          <p:nvPr>
            <p:ph type="sldImg"/>
          </p:nvPr>
        </p:nvSpPr>
        <p:spPr>
          <a:xfrm>
            <a:off x="1143000" y="534988"/>
            <a:ext cx="4572000" cy="3429000"/>
          </a:xfrm>
          <a:ln/>
        </p:spPr>
      </p:sp>
      <p:sp>
        <p:nvSpPr>
          <p:cNvPr id="97285"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83BFD70-7C74-4B9C-8F39-9764BD1AF467}" type="slidenum">
              <a:rPr lang="en-US">
                <a:solidFill>
                  <a:prstClr val="black"/>
                </a:solidFill>
              </a:rPr>
              <a:pPr eaLnBrk="1" hangingPunct="1"/>
              <a:t>3</a:t>
            </a:fld>
            <a:endParaRPr lang="en-US">
              <a:solidFill>
                <a:prstClr val="black"/>
              </a:solidFill>
            </a:endParaRPr>
          </a:p>
        </p:txBody>
      </p:sp>
      <p:sp>
        <p:nvSpPr>
          <p:cNvPr id="6144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0F1990DD-CAAF-4A4F-9DF1-690136413A7F}" type="slidenum">
              <a:rPr lang="en-US" sz="1200" smtClean="0">
                <a:solidFill>
                  <a:prstClr val="black"/>
                </a:solidFill>
                <a:cs typeface="Arial" charset="0"/>
              </a:rPr>
              <a:pPr algn="r" eaLnBrk="1" fontAlgn="base" hangingPunct="1">
                <a:spcBef>
                  <a:spcPct val="0"/>
                </a:spcBef>
                <a:spcAft>
                  <a:spcPct val="0"/>
                </a:spcAft>
              </a:pPr>
              <a:t>3</a:t>
            </a:fld>
            <a:endParaRPr lang="en-US" sz="1200" smtClean="0">
              <a:solidFill>
                <a:prstClr val="black"/>
              </a:solidFill>
              <a:cs typeface="Arial" charset="0"/>
            </a:endParaRPr>
          </a:p>
        </p:txBody>
      </p:sp>
      <p:sp>
        <p:nvSpPr>
          <p:cNvPr id="61444" name="Rectangle 2"/>
          <p:cNvSpPr>
            <a:spLocks noGrp="1" noRot="1" noChangeAspect="1" noChangeArrowheads="1" noTextEdit="1"/>
          </p:cNvSpPr>
          <p:nvPr>
            <p:ph type="sldImg"/>
          </p:nvPr>
        </p:nvSpPr>
        <p:spPr>
          <a:xfrm>
            <a:off x="1143000" y="534988"/>
            <a:ext cx="4572000" cy="3429000"/>
          </a:xfrm>
          <a:ln/>
        </p:spPr>
      </p:sp>
      <p:sp>
        <p:nvSpPr>
          <p:cNvPr id="61445"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t>Again, let your students have a good look at the photo before revealing the statistics in the lower left corner.  </a:t>
            </a:r>
          </a:p>
          <a:p>
            <a:pPr eaLnBrk="1" hangingPunct="1"/>
            <a:endParaRPr lang="en-US" dirty="0" smtClean="0"/>
          </a:p>
          <a:p>
            <a:pPr eaLnBrk="1" hangingPunct="1"/>
            <a:r>
              <a:rPr lang="en-US" dirty="0" smtClean="0"/>
              <a:t>This family seems comfortable, but they don’t have quite as much stuff as the British family.  No sailboat.  No house with bay windows.  </a:t>
            </a:r>
          </a:p>
          <a:p>
            <a:pPr eaLnBrk="1" hangingPunct="1"/>
            <a:endParaRPr lang="en-US" dirty="0" smtClean="0"/>
          </a:p>
          <a:p>
            <a:pPr eaLnBrk="1" hangingPunct="1"/>
            <a:r>
              <a:rPr lang="en-US" dirty="0" smtClean="0"/>
              <a:t>Indeed, an</a:t>
            </a:r>
            <a:r>
              <a:rPr lang="en-US" baseline="0" dirty="0" smtClean="0"/>
              <a:t> income of $14,000 seems incredibly low by the standards to which most American college students are accustomed.  But, this family is not doing so bad, and this income is actually not bad by the standards of the rest of the world. </a:t>
            </a:r>
            <a:endParaRPr lang="en-US" dirty="0" smtClean="0"/>
          </a:p>
          <a:p>
            <a:pPr eaLnBrk="1" hangingPunct="1"/>
            <a:endParaRPr lang="en-US" dirty="0" smtClean="0"/>
          </a:p>
          <a:p>
            <a:pPr eaLnBrk="1" hangingPunct="1"/>
            <a:r>
              <a:rPr lang="en-US" dirty="0" smtClean="0"/>
              <a:t>Data sources:</a:t>
            </a:r>
          </a:p>
          <a:p>
            <a:pPr eaLnBrk="1" hangingPunct="1"/>
            <a:endParaRPr lang="en-US" dirty="0" smtClean="0"/>
          </a:p>
          <a:p>
            <a:pPr eaLnBrk="1" hangingPunct="1"/>
            <a:r>
              <a:rPr lang="en-US" dirty="0" smtClean="0"/>
              <a:t>GDP per capita, 2008: Same as textbook. </a:t>
            </a:r>
          </a:p>
          <a:p>
            <a:pPr eaLnBrk="1" hangingPunct="1"/>
            <a:endParaRPr lang="en-US" dirty="0" smtClean="0"/>
          </a:p>
          <a:p>
            <a:pPr eaLnBrk="1" hangingPunct="1"/>
            <a:r>
              <a:rPr lang="en-US" dirty="0" smtClean="0"/>
              <a:t>Life expectancy at birth, 2010 estimate.  Source:  U.S. Census Bureau, International Database.  </a:t>
            </a:r>
          </a:p>
          <a:p>
            <a:pPr eaLnBrk="1" hangingPunct="1"/>
            <a:r>
              <a:rPr lang="en-US" dirty="0" smtClean="0"/>
              <a:t>http://www.census.gov/ipc/www/idb/idbprint.html</a:t>
            </a:r>
          </a:p>
          <a:p>
            <a:pPr eaLnBrk="1" hangingPunct="1"/>
            <a:endParaRPr lang="en-US" dirty="0" smtClean="0"/>
          </a:p>
          <a:p>
            <a:pPr eaLnBrk="1" hangingPunct="1"/>
            <a:r>
              <a:rPr lang="en-US" dirty="0" smtClean="0"/>
              <a:t>Adult literacy, 2005. Source:  CIA World </a:t>
            </a:r>
            <a:r>
              <a:rPr lang="en-US" dirty="0" err="1" smtClean="0"/>
              <a:t>Factbook</a:t>
            </a:r>
            <a:r>
              <a:rPr lang="en-US" dirty="0" smtClean="0"/>
              <a:t>.</a:t>
            </a:r>
          </a:p>
          <a:p>
            <a:pPr eaLnBrk="1" hangingPunct="1"/>
            <a:r>
              <a:rPr lang="en-US" dirty="0" smtClean="0"/>
              <a:t>https://www.cia.gov/library/publications/the-world-factbook/</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524A769-2D6A-4CBC-92B3-ED1C076BD582}" type="slidenum">
              <a:rPr lang="en-US" smtClean="0"/>
              <a:pPr eaLnBrk="1" hangingPunct="1"/>
              <a:t>39</a:t>
            </a:fld>
            <a:endParaRPr lang="en-US" smtClean="0"/>
          </a:p>
        </p:txBody>
      </p:sp>
      <p:sp>
        <p:nvSpPr>
          <p:cNvPr id="9830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2137A15E-2CF3-414D-A301-3C08BB68CD74}" type="slidenum">
              <a:rPr lang="en-US" sz="1200">
                <a:cs typeface="Arial" charset="0"/>
              </a:rPr>
              <a:pPr algn="r" eaLnBrk="1" hangingPunct="1"/>
              <a:t>39</a:t>
            </a:fld>
            <a:endParaRPr lang="en-US" sz="1200">
              <a:cs typeface="Arial" charset="0"/>
            </a:endParaRPr>
          </a:p>
        </p:txBody>
      </p:sp>
      <p:sp>
        <p:nvSpPr>
          <p:cNvPr id="98308" name="Rectangle 2"/>
          <p:cNvSpPr>
            <a:spLocks noGrp="1" noRot="1" noChangeAspect="1" noChangeArrowheads="1" noTextEdit="1"/>
          </p:cNvSpPr>
          <p:nvPr>
            <p:ph type="sldImg"/>
          </p:nvPr>
        </p:nvSpPr>
        <p:spPr>
          <a:xfrm>
            <a:off x="1143000" y="534988"/>
            <a:ext cx="4572000" cy="3429000"/>
          </a:xfrm>
          <a:ln/>
        </p:spPr>
      </p:sp>
      <p:sp>
        <p:nvSpPr>
          <p:cNvPr id="98309"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mtClean="0"/>
              <a:t>The textbook cites research by Michael Kremer published in the 1993 </a:t>
            </a:r>
            <a:r>
              <a:rPr lang="en-US" i="1" smtClean="0"/>
              <a:t>Quarterly Journal of Economics</a:t>
            </a:r>
            <a:r>
              <a:rPr lang="en-US" smtClean="0"/>
              <a:t>.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7A3F6BA-F70D-469C-A304-42B3B2F7B24F}" type="slidenum">
              <a:rPr lang="en-US">
                <a:solidFill>
                  <a:prstClr val="black"/>
                </a:solidFill>
              </a:rPr>
              <a:pPr/>
              <a:t>40</a:t>
            </a:fld>
            <a:endParaRPr lang="en-US">
              <a:solidFill>
                <a:prstClr val="black"/>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en-US" dirty="0" smtClean="0"/>
              <a:t>This activity serves as a quick check of students’ comprehension of the material in this chapter.  </a:t>
            </a:r>
          </a:p>
          <a:p>
            <a:pPr eaLnBrk="1" hangingPunct="1"/>
            <a:endParaRPr lang="en-US" dirty="0" smtClean="0"/>
          </a:p>
          <a:p>
            <a:pPr eaLnBrk="1" hangingPunct="1"/>
            <a:r>
              <a:rPr lang="en-US" dirty="0" smtClean="0"/>
              <a:t>It’s also interesting to see whether their policy suggestions here reveal any improvement in learning over the discussion of policies in Active Learning 1, above.</a:t>
            </a:r>
          </a:p>
          <a:p>
            <a:pPr eaLnBrk="1" hangingPunct="1"/>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7A3F6BA-F70D-469C-A304-42B3B2F7B24F}" type="slidenum">
              <a:rPr lang="en-US">
                <a:solidFill>
                  <a:prstClr val="black"/>
                </a:solidFill>
              </a:rPr>
              <a:pPr/>
              <a:t>41</a:t>
            </a:fld>
            <a:endParaRPr lang="en-US">
              <a:solidFill>
                <a:prstClr val="black"/>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7A3F6BA-F70D-469C-A304-42B3B2F7B24F}" type="slidenum">
              <a:rPr lang="en-US">
                <a:solidFill>
                  <a:prstClr val="black"/>
                </a:solidFill>
              </a:rPr>
              <a:pPr/>
              <a:t>42</a:t>
            </a:fld>
            <a:endParaRPr lang="en-US">
              <a:solidFill>
                <a:prstClr val="black"/>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en-US" dirty="0" smtClean="0"/>
              <a:t>Students may name other policies, such as:</a:t>
            </a:r>
          </a:p>
          <a:p>
            <a:pPr eaLnBrk="1" hangingPunct="1"/>
            <a:endParaRPr lang="en-US" dirty="0" smtClean="0"/>
          </a:p>
          <a:p>
            <a:pPr eaLnBrk="1" hangingPunct="1"/>
            <a:r>
              <a:rPr lang="en-US" dirty="0" smtClean="0"/>
              <a:t>(1) promote free trade or pursue outward-oriented trade policies </a:t>
            </a:r>
          </a:p>
          <a:p>
            <a:pPr eaLnBrk="1" hangingPunct="1"/>
            <a:r>
              <a:rPr lang="en-US" dirty="0" smtClean="0"/>
              <a:t>(2) crack down on corruption or otherwise protect and enforce property rights</a:t>
            </a:r>
          </a:p>
          <a:p>
            <a:pPr eaLnBrk="1" hangingPunct="1"/>
            <a:endParaRPr lang="en-US" dirty="0" smtClean="0"/>
          </a:p>
          <a:p>
            <a:pPr eaLnBrk="1" hangingPunct="1"/>
            <a:r>
              <a:rPr lang="en-US" dirty="0" smtClean="0"/>
              <a:t>Based on the discussion in this chapter, it may not be obvious which of the determinants of productivity these policies affect.  One could make the case that (1) and (2) affect “A” (boosting economic efficiency) and that (2) also affects K/L.</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41BA8C1-EF50-4D83-989D-8C7D84119ABC}" type="slidenum">
              <a:rPr lang="en-US" smtClean="0"/>
              <a:pPr eaLnBrk="1" hangingPunct="1"/>
              <a:t>43</a:t>
            </a:fld>
            <a:endParaRPr lang="en-US" smtClean="0"/>
          </a:p>
        </p:txBody>
      </p:sp>
      <p:sp>
        <p:nvSpPr>
          <p:cNvPr id="10240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4662FB04-2306-4DDC-8FE4-9DABDB6A2D95}" type="slidenum">
              <a:rPr lang="en-US" sz="1200">
                <a:cs typeface="Arial" charset="0"/>
              </a:rPr>
              <a:pPr algn="r" eaLnBrk="1" hangingPunct="1"/>
              <a:t>43</a:t>
            </a:fld>
            <a:endParaRPr lang="en-US" sz="1200">
              <a:cs typeface="Arial" charset="0"/>
            </a:endParaRPr>
          </a:p>
        </p:txBody>
      </p:sp>
      <p:sp>
        <p:nvSpPr>
          <p:cNvPr id="102404" name="Rectangle 2"/>
          <p:cNvSpPr>
            <a:spLocks noGrp="1" noRot="1" noChangeAspect="1" noChangeArrowheads="1" noTextEdit="1"/>
          </p:cNvSpPr>
          <p:nvPr>
            <p:ph type="sldImg"/>
          </p:nvPr>
        </p:nvSpPr>
        <p:spPr>
          <a:xfrm>
            <a:off x="1143000" y="534988"/>
            <a:ext cx="4572000" cy="3429000"/>
          </a:xfrm>
          <a:ln/>
        </p:spPr>
      </p:sp>
      <p:sp>
        <p:nvSpPr>
          <p:cNvPr id="102405"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z="1300" smtClean="0"/>
              <a:t>I moved this case study from the middle of the chapter to the end of this PowerPoint presentation.  Feel free to move it back if you wish.  </a:t>
            </a:r>
          </a:p>
          <a:p>
            <a:pPr eaLnBrk="1" hangingPunct="1"/>
            <a:endParaRPr lang="en-US" sz="1300" smtClean="0"/>
          </a:p>
          <a:p>
            <a:pPr eaLnBrk="1" hangingPunct="1"/>
            <a:r>
              <a:rPr lang="en-US" sz="1300" smtClean="0"/>
              <a:t>Due to space constraints, the last bullet point is a bit different than the corresponding material in the textbook.  The textbook argues the following:</a:t>
            </a:r>
          </a:p>
          <a:p>
            <a:pPr eaLnBrk="1" hangingPunct="1"/>
            <a:endParaRPr lang="en-US" sz="1300" smtClean="0"/>
          </a:p>
          <a:p>
            <a:pPr eaLnBrk="1" hangingPunct="1"/>
            <a:r>
              <a:rPr lang="en-US" sz="1300" smtClean="0"/>
              <a:t>In a market economy, scarcity is reflected in market prices.  If the world were running out of natural resources, the prices of those resources would be rising over time.  But, in fact, they are not.  The prices of most natural resources (in real terms) are stable or falling.  It appears that our ability to conserve these resources is growing more rapidly than their supplies are dwindling.  </a:t>
            </a:r>
          </a:p>
          <a:p>
            <a:pPr eaLnBrk="1" hangingPunct="1"/>
            <a:endParaRPr lang="en-US" sz="1300" smtClean="0"/>
          </a:p>
          <a:p>
            <a:pPr eaLnBrk="1" hangingPunct="1"/>
            <a:endParaRPr lang="en-US" sz="130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6B3DCE5-8346-453E-99A9-D13AFF2DD19D}" type="slidenum">
              <a:rPr lang="en-US" smtClean="0"/>
              <a:pPr eaLnBrk="1" hangingPunct="1"/>
              <a:t>44</a:t>
            </a:fld>
            <a:endParaRPr lang="en-US" smtClean="0"/>
          </a:p>
        </p:txBody>
      </p:sp>
      <p:sp>
        <p:nvSpPr>
          <p:cNvPr id="10342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973E5A47-6D53-4046-83A5-B0FEC36AF6A2}" type="slidenum">
              <a:rPr lang="en-US" sz="1200">
                <a:cs typeface="Arial" charset="0"/>
              </a:rPr>
              <a:pPr algn="r" eaLnBrk="1" hangingPunct="1"/>
              <a:t>44</a:t>
            </a:fld>
            <a:endParaRPr lang="en-US" sz="1200">
              <a:cs typeface="Arial" charset="0"/>
            </a:endParaRPr>
          </a:p>
        </p:txBody>
      </p:sp>
      <p:sp>
        <p:nvSpPr>
          <p:cNvPr id="103428" name="Rectangle 2"/>
          <p:cNvSpPr>
            <a:spLocks noGrp="1" noRot="1" noChangeAspect="1" noChangeArrowheads="1" noTextEdit="1"/>
          </p:cNvSpPr>
          <p:nvPr>
            <p:ph type="sldImg"/>
          </p:nvPr>
        </p:nvSpPr>
        <p:spPr>
          <a:xfrm>
            <a:off x="1143000" y="534988"/>
            <a:ext cx="4572000" cy="3429000"/>
          </a:xfrm>
          <a:ln/>
        </p:spPr>
      </p:sp>
      <p:sp>
        <p:nvSpPr>
          <p:cNvPr id="103429"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mtClean="0"/>
              <a:t>This slide alludes to the chapter entitled “Saving, Investment, and the Financial System,” which immediately follows the current chapter.  If you will not be covering that chapter, then you should delete or edit this slide.  </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7A3F6BA-F70D-469C-A304-42B3B2F7B24F}" type="slidenum">
              <a:rPr lang="en-US">
                <a:solidFill>
                  <a:prstClr val="black"/>
                </a:solidFill>
              </a:rPr>
              <a:pPr/>
              <a:t>45</a:t>
            </a:fld>
            <a:endParaRPr lang="en-US">
              <a:solidFill>
                <a:prstClr val="black"/>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7A3F6BA-F70D-469C-A304-42B3B2F7B24F}" type="slidenum">
              <a:rPr lang="en-US">
                <a:solidFill>
                  <a:prstClr val="black"/>
                </a:solidFill>
              </a:rPr>
              <a:pPr/>
              <a:t>46</a:t>
            </a:fld>
            <a:endParaRPr lang="en-US">
              <a:solidFill>
                <a:prstClr val="black"/>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8DFE73A-BD76-45D9-8B2F-DDFC9745AC40}" type="slidenum">
              <a:rPr lang="en-US">
                <a:solidFill>
                  <a:prstClr val="black"/>
                </a:solidFill>
              </a:rPr>
              <a:pPr eaLnBrk="1" hangingPunct="1"/>
              <a:t>4</a:t>
            </a:fld>
            <a:endParaRPr lang="en-US">
              <a:solidFill>
                <a:prstClr val="black"/>
              </a:solidFill>
            </a:endParaRPr>
          </a:p>
        </p:txBody>
      </p:sp>
      <p:sp>
        <p:nvSpPr>
          <p:cNvPr id="6246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A1C2FCAF-C140-4259-A990-468E83225C6D}" type="slidenum">
              <a:rPr lang="en-US" sz="1200" smtClean="0">
                <a:solidFill>
                  <a:prstClr val="black"/>
                </a:solidFill>
                <a:cs typeface="Arial" charset="0"/>
              </a:rPr>
              <a:pPr algn="r" eaLnBrk="1" fontAlgn="base" hangingPunct="1">
                <a:spcBef>
                  <a:spcPct val="0"/>
                </a:spcBef>
                <a:spcAft>
                  <a:spcPct val="0"/>
                </a:spcAft>
              </a:pPr>
              <a:t>4</a:t>
            </a:fld>
            <a:endParaRPr lang="en-US" sz="1200" smtClean="0">
              <a:solidFill>
                <a:prstClr val="black"/>
              </a:solidFill>
              <a:cs typeface="Arial" charset="0"/>
            </a:endParaRPr>
          </a:p>
        </p:txBody>
      </p:sp>
      <p:sp>
        <p:nvSpPr>
          <p:cNvPr id="62468" name="Rectangle 2"/>
          <p:cNvSpPr>
            <a:spLocks noGrp="1" noRot="1" noChangeAspect="1" noChangeArrowheads="1" noTextEdit="1"/>
          </p:cNvSpPr>
          <p:nvPr>
            <p:ph type="sldImg"/>
          </p:nvPr>
        </p:nvSpPr>
        <p:spPr>
          <a:xfrm>
            <a:off x="1143000" y="534988"/>
            <a:ext cx="4572000" cy="3429000"/>
          </a:xfrm>
          <a:ln/>
        </p:spPr>
      </p:sp>
      <p:sp>
        <p:nvSpPr>
          <p:cNvPr id="62469"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mtClean="0"/>
              <a:t>Here, the photo really is worth a thousand words.  Look at the family’s possessions.  Pottery, a few sticks, some clothing, and a dwelling that does not appear to have running water or climate control.  That’s it.  No sailboat, no upholstered furniture, no bicycles.  This family is very poor.  </a:t>
            </a:r>
          </a:p>
          <a:p>
            <a:pPr eaLnBrk="1" hangingPunct="1"/>
            <a:endParaRPr lang="en-US" smtClean="0"/>
          </a:p>
          <a:p>
            <a:pPr eaLnBrk="1" hangingPunct="1"/>
            <a:r>
              <a:rPr lang="en-US" smtClean="0"/>
              <a:t>Now look at the statistics - $1130 income per capita?  Heck, I spend that much on Starbucks drinks each year.  Life expectancy is frighteningly low.  And less than half the population can read or write their own language – most students can readily grasp that it’s hard to grow out of poverty if over half of the population is illiterate.  </a:t>
            </a:r>
          </a:p>
          <a:p>
            <a:pPr eaLnBrk="1" hangingPunct="1"/>
            <a:endParaRPr lang="en-US" smtClean="0"/>
          </a:p>
          <a:p>
            <a:pPr eaLnBrk="1" hangingPunct="1"/>
            <a:r>
              <a:rPr lang="en-US" smtClean="0"/>
              <a:t>Data sources:</a:t>
            </a:r>
          </a:p>
          <a:p>
            <a:pPr eaLnBrk="1" hangingPunct="1"/>
            <a:endParaRPr lang="en-US" smtClean="0"/>
          </a:p>
          <a:p>
            <a:pPr eaLnBrk="1" hangingPunct="1"/>
            <a:r>
              <a:rPr lang="en-US" smtClean="0"/>
              <a:t>GDP per capita, 2008:  Same as textbook. </a:t>
            </a:r>
          </a:p>
          <a:p>
            <a:pPr eaLnBrk="1" hangingPunct="1"/>
            <a:endParaRPr lang="en-US" smtClean="0"/>
          </a:p>
          <a:p>
            <a:pPr eaLnBrk="1" hangingPunct="1"/>
            <a:r>
              <a:rPr lang="en-US" smtClean="0"/>
              <a:t>Life expectancy at birth, 2010 estimate.  Source:  U.S. Census Bureau, International Database.  </a:t>
            </a:r>
          </a:p>
          <a:p>
            <a:pPr eaLnBrk="1" hangingPunct="1"/>
            <a:r>
              <a:rPr lang="en-US" smtClean="0"/>
              <a:t>http://www.census.gov/ipc/www/idb/idbprint.html</a:t>
            </a:r>
          </a:p>
          <a:p>
            <a:pPr eaLnBrk="1" hangingPunct="1"/>
            <a:endParaRPr lang="en-US" smtClean="0"/>
          </a:p>
          <a:p>
            <a:pPr eaLnBrk="1" hangingPunct="1"/>
            <a:r>
              <a:rPr lang="en-US" smtClean="0"/>
              <a:t>Adult literacy, 2003 estimate.  Source:  CIA World Factbook.</a:t>
            </a:r>
          </a:p>
          <a:p>
            <a:pPr eaLnBrk="1" hangingPunct="1"/>
            <a:r>
              <a:rPr lang="en-US" smtClean="0"/>
              <a:t>https://www.cia.gov/library/publications/the-world-factbook/</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141F56F-23FE-43C6-9B90-CEFF4B0A9737}" type="slidenum">
              <a:rPr lang="en-US" smtClean="0"/>
              <a:pPr eaLnBrk="1" hangingPunct="1"/>
              <a:t>5</a:t>
            </a:fld>
            <a:endParaRPr lang="en-US" smtClean="0"/>
          </a:p>
        </p:txBody>
      </p:sp>
      <p:sp>
        <p:nvSpPr>
          <p:cNvPr id="6349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7358CB9-6DB9-433F-8FF0-FB28B9FB2898}" type="slidenum">
              <a:rPr lang="en-US" sz="1200">
                <a:cs typeface="Arial" charset="0"/>
              </a:rPr>
              <a:pPr algn="r" eaLnBrk="1" hangingPunct="1"/>
              <a:t>5</a:t>
            </a:fld>
            <a:endParaRPr lang="en-US" sz="1200">
              <a:cs typeface="Arial" charset="0"/>
            </a:endParaRPr>
          </a:p>
        </p:txBody>
      </p:sp>
      <p:sp>
        <p:nvSpPr>
          <p:cNvPr id="63492" name="Rectangle 2"/>
          <p:cNvSpPr>
            <a:spLocks noGrp="1" noRot="1" noChangeAspect="1" noChangeArrowheads="1" noTextEdit="1"/>
          </p:cNvSpPr>
          <p:nvPr>
            <p:ph type="sldImg"/>
          </p:nvPr>
        </p:nvSpPr>
        <p:spPr>
          <a:xfrm>
            <a:off x="1143000" y="534988"/>
            <a:ext cx="4572000" cy="3429000"/>
          </a:xfrm>
          <a:ln/>
        </p:spPr>
      </p:sp>
      <p:sp>
        <p:nvSpPr>
          <p:cNvPr id="63493" name="Rectangle 3"/>
          <p:cNvSpPr>
            <a:spLocks noGrp="1" noChangeArrowheads="1"/>
          </p:cNvSpPr>
          <p:nvPr>
            <p:ph type="body" idx="1"/>
          </p:nvPr>
        </p:nvSpPr>
        <p:spPr>
          <a:xfrm>
            <a:off x="685800" y="4087813"/>
            <a:ext cx="5486400" cy="45862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z="1000" dirty="0" smtClean="0"/>
              <a:t>Source:  World Development Indicators, World Bank, and my calculations.    </a:t>
            </a:r>
          </a:p>
          <a:p>
            <a:pPr eaLnBrk="1" hangingPunct="1"/>
            <a:r>
              <a:rPr lang="en-US" sz="1000" dirty="0" smtClean="0"/>
              <a:t>GDP per capita is in PPP$.   “Growth rate” is the average annual growth rate of real GDP per capita (local currency), computed as </a:t>
            </a:r>
          </a:p>
          <a:p>
            <a:pPr eaLnBrk="1" hangingPunct="1"/>
            <a:r>
              <a:rPr lang="en-US" sz="1000" b="1" dirty="0" smtClean="0"/>
              <a:t>     {</a:t>
            </a:r>
            <a:r>
              <a:rPr lang="en-US" sz="1000" b="1" dirty="0" err="1" smtClean="0"/>
              <a:t>ln</a:t>
            </a:r>
            <a:r>
              <a:rPr lang="en-US" sz="1000" b="1" dirty="0" smtClean="0"/>
              <a:t>(2009 value)−</a:t>
            </a:r>
            <a:r>
              <a:rPr lang="en-US" sz="1000" b="1" dirty="0" err="1" smtClean="0"/>
              <a:t>ln</a:t>
            </a:r>
            <a:r>
              <a:rPr lang="en-US" sz="1000" b="1" dirty="0" smtClean="0"/>
              <a:t>(1970 value)}/39</a:t>
            </a:r>
          </a:p>
          <a:p>
            <a:pPr eaLnBrk="1" hangingPunct="1"/>
            <a:endParaRPr lang="en-US" sz="1000" dirty="0" smtClean="0"/>
          </a:p>
          <a:p>
            <a:pPr eaLnBrk="1" hangingPunct="1"/>
            <a:r>
              <a:rPr lang="en-US" sz="1000" dirty="0" smtClean="0"/>
              <a:t>This table is similar to Table 1 in the textbook.  There are two differences.  </a:t>
            </a:r>
          </a:p>
          <a:p>
            <a:pPr eaLnBrk="1" hangingPunct="1"/>
            <a:endParaRPr lang="en-US" sz="1000" dirty="0" smtClean="0"/>
          </a:p>
          <a:p>
            <a:pPr eaLnBrk="1" hangingPunct="1"/>
            <a:r>
              <a:rPr lang="en-US" sz="1000" dirty="0" smtClean="0"/>
              <a:t>First, the set of countries is slightly different.  I have excluded Mexico and the U.K. because they (and data on their GDP per capita) were featured in the photos.  I have excluded Germany because unification there makes earlier data not comparable with recent data, and thus complicates the calculation of the growth rate.  Other countries from Table 1 excluded here are Brazil, Indonesia, Pakistan, and Bangladesh.  The table on this slide includes the following countries, which do not appear in Table 1:  Singapore, Spain (I wanted at least one country from Europe), Israel (it’s in the news often), Saudi Arabia (I wanted at least one OPEC country), Colombia (they make good coffee, plus I wanted a couple countries from S. America), New Zealand (Oceania’s representative here), the Philippines, Rwanda and Chad (representative poor countries, different from Table 1 just for variety).  </a:t>
            </a:r>
          </a:p>
          <a:p>
            <a:pPr eaLnBrk="1" hangingPunct="1"/>
            <a:endParaRPr lang="en-US" sz="1000" dirty="0" smtClean="0"/>
          </a:p>
          <a:p>
            <a:pPr eaLnBrk="1" hangingPunct="1"/>
            <a:r>
              <a:rPr lang="en-US" sz="1000" dirty="0" smtClean="0"/>
              <a:t>Second, growth rates here are computed over 1970–2009.  </a:t>
            </a:r>
          </a:p>
          <a:p>
            <a:pPr eaLnBrk="1" hangingPunct="1"/>
            <a:endParaRPr lang="en-US" sz="1000" dirty="0" smtClean="0"/>
          </a:p>
          <a:p>
            <a:pPr eaLnBrk="1" hangingPunct="1"/>
            <a:r>
              <a:rPr lang="en-US" sz="1000" dirty="0" smtClean="0"/>
              <a:t>The purpose of this table (and of Table 1 in the text) is to convey the following two facts:  </a:t>
            </a:r>
          </a:p>
          <a:p>
            <a:pPr eaLnBrk="1" hangingPunct="1"/>
            <a:r>
              <a:rPr lang="en-US" sz="1000" dirty="0" smtClean="0"/>
              <a:t>1)  There are great differences in the standard of living across countries.  </a:t>
            </a:r>
          </a:p>
          <a:p>
            <a:pPr eaLnBrk="1" hangingPunct="1"/>
            <a:r>
              <a:rPr lang="en-US" sz="1000" dirty="0" smtClean="0"/>
              <a:t>2)  There are great differences in the growth rates across countries.  </a:t>
            </a:r>
          </a:p>
          <a:p>
            <a:pPr eaLnBrk="1" hangingPunct="1"/>
            <a:r>
              <a:rPr lang="en-US" sz="1000" dirty="0" smtClean="0"/>
              <a:t>A corollary is that the rankings of countries can change over time:  Countries at the bottom need not remain there—witness Japan and China, both of whom were far poorer in 1970.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582474D-134D-4ABD-9579-2A1E0A20C5FC}" type="slidenum">
              <a:rPr lang="en-US" smtClean="0"/>
              <a:pPr eaLnBrk="1" hangingPunct="1"/>
              <a:t>6</a:t>
            </a:fld>
            <a:endParaRPr lang="en-US" smtClean="0"/>
          </a:p>
        </p:txBody>
      </p:sp>
      <p:sp>
        <p:nvSpPr>
          <p:cNvPr id="6451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F6446015-5A9C-4346-BCD7-6859515DDF50}" type="slidenum">
              <a:rPr lang="en-US" sz="1200">
                <a:cs typeface="Arial" charset="0"/>
              </a:rPr>
              <a:pPr algn="r" eaLnBrk="1" hangingPunct="1"/>
              <a:t>6</a:t>
            </a:fld>
            <a:endParaRPr lang="en-US" sz="1200">
              <a:cs typeface="Arial" charset="0"/>
            </a:endParaRPr>
          </a:p>
        </p:txBody>
      </p:sp>
      <p:sp>
        <p:nvSpPr>
          <p:cNvPr id="64516" name="Rectangle 2"/>
          <p:cNvSpPr>
            <a:spLocks noGrp="1" noRot="1" noChangeAspect="1" noChangeArrowheads="1" noTextEdit="1"/>
          </p:cNvSpPr>
          <p:nvPr>
            <p:ph type="sldImg"/>
          </p:nvPr>
        </p:nvSpPr>
        <p:spPr>
          <a:xfrm>
            <a:off x="1143000" y="534988"/>
            <a:ext cx="4572000" cy="3429000"/>
          </a:xfrm>
          <a:ln/>
        </p:spPr>
      </p:sp>
      <p:sp>
        <p:nvSpPr>
          <p:cNvPr id="64517" name="Rectangle 3"/>
          <p:cNvSpPr>
            <a:spLocks noGrp="1" noChangeArrowheads="1"/>
          </p:cNvSpPr>
          <p:nvPr>
            <p:ph type="body" idx="1"/>
          </p:nvPr>
        </p:nvSpPr>
        <p:spPr>
          <a:xfrm>
            <a:off x="685800" y="4248150"/>
            <a:ext cx="5486400" cy="44259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0F381B0-F8B3-4EAA-B047-F1300C19130C}" type="slidenum">
              <a:rPr lang="en-US" smtClean="0"/>
              <a:pPr eaLnBrk="1" hangingPunct="1"/>
              <a:t>7</a:t>
            </a:fld>
            <a:endParaRPr lang="en-US" smtClean="0"/>
          </a:p>
        </p:txBody>
      </p:sp>
      <p:sp>
        <p:nvSpPr>
          <p:cNvPr id="6553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529F379F-53C7-4C63-A50C-4D074B664D8B}" type="slidenum">
              <a:rPr lang="en-US" sz="1200">
                <a:cs typeface="Arial" charset="0"/>
              </a:rPr>
              <a:pPr algn="r" eaLnBrk="1" hangingPunct="1"/>
              <a:t>7</a:t>
            </a:fld>
            <a:endParaRPr lang="en-US" sz="1200">
              <a:cs typeface="Arial" charset="0"/>
            </a:endParaRPr>
          </a:p>
        </p:txBody>
      </p:sp>
      <p:sp>
        <p:nvSpPr>
          <p:cNvPr id="65540" name="Rectangle 2"/>
          <p:cNvSpPr>
            <a:spLocks noGrp="1" noRot="1" noChangeAspect="1" noChangeArrowheads="1" noTextEdit="1"/>
          </p:cNvSpPr>
          <p:nvPr>
            <p:ph type="sldImg"/>
          </p:nvPr>
        </p:nvSpPr>
        <p:spPr>
          <a:xfrm>
            <a:off x="1143000" y="534988"/>
            <a:ext cx="4572000" cy="3429000"/>
          </a:xfrm>
          <a:ln/>
        </p:spPr>
      </p:sp>
      <p:sp>
        <p:nvSpPr>
          <p:cNvPr id="65541"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mtClean="0"/>
              <a:t>If you’d like, omit this slide from your presentation and give the information verbally to students.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038A32E-1454-42DF-B6FC-B474CD5BF6ED}" type="slidenum">
              <a:rPr lang="en-US" smtClean="0"/>
              <a:pPr eaLnBrk="1" hangingPunct="1"/>
              <a:t>8</a:t>
            </a:fld>
            <a:endParaRPr lang="en-US" smtClean="0"/>
          </a:p>
        </p:txBody>
      </p:sp>
      <p:sp>
        <p:nvSpPr>
          <p:cNvPr id="6656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96F89A88-0A79-4C62-BE9C-6535FADFD2AF}" type="slidenum">
              <a:rPr lang="en-US" sz="1200">
                <a:cs typeface="Arial" charset="0"/>
              </a:rPr>
              <a:pPr algn="r" eaLnBrk="1" hangingPunct="1"/>
              <a:t>8</a:t>
            </a:fld>
            <a:endParaRPr lang="en-US" sz="1200">
              <a:cs typeface="Arial" charset="0"/>
            </a:endParaRPr>
          </a:p>
        </p:txBody>
      </p:sp>
      <p:sp>
        <p:nvSpPr>
          <p:cNvPr id="66564" name="Rectangle 2"/>
          <p:cNvSpPr>
            <a:spLocks noGrp="1" noRot="1" noChangeAspect="1" noChangeArrowheads="1" noTextEdit="1"/>
          </p:cNvSpPr>
          <p:nvPr>
            <p:ph type="sldImg"/>
          </p:nvPr>
        </p:nvSpPr>
        <p:spPr>
          <a:xfrm>
            <a:off x="1143000" y="534988"/>
            <a:ext cx="4572000" cy="3429000"/>
          </a:xfrm>
          <a:ln/>
        </p:spPr>
      </p:sp>
      <p:sp>
        <p:nvSpPr>
          <p:cNvPr id="66565"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mtClean="0"/>
              <a:t>The preceding data gives rise to these important questions, which this chapter addresses next.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FFF2CD"/>
        </a:solidFill>
        <a:effectLst/>
      </p:bgPr>
    </p:bg>
    <p:spTree>
      <p:nvGrpSpPr>
        <p:cNvPr id="1" name=""/>
        <p:cNvGrpSpPr/>
        <p:nvPr/>
      </p:nvGrpSpPr>
      <p:grpSpPr>
        <a:xfrm>
          <a:off x="0" y="0"/>
          <a:ext cx="0" cy="0"/>
          <a:chOff x="0" y="0"/>
          <a:chExt cx="0" cy="0"/>
        </a:xfrm>
      </p:grpSpPr>
      <p:sp>
        <p:nvSpPr>
          <p:cNvPr id="6" name="TextBox 5"/>
          <p:cNvSpPr txBox="1"/>
          <p:nvPr userDrawn="1"/>
        </p:nvSpPr>
        <p:spPr>
          <a:xfrm>
            <a:off x="152400" y="4137835"/>
            <a:ext cx="6858000" cy="797654"/>
          </a:xfrm>
          <a:prstGeom prst="rect">
            <a:avLst/>
          </a:prstGeom>
          <a:noFill/>
        </p:spPr>
        <p:txBody>
          <a:bodyPr wrap="square" rtlCol="0">
            <a:spAutoFit/>
          </a:bodyPr>
          <a:lstStyle/>
          <a:p>
            <a:pPr>
              <a:lnSpc>
                <a:spcPts val="5500"/>
              </a:lnSpc>
            </a:pPr>
            <a:r>
              <a:rPr lang="en-US" sz="4800" dirty="0" smtClean="0">
                <a:solidFill>
                  <a:prstClr val="black"/>
                </a:solidFill>
                <a:latin typeface="Times New Roman" pitchFamily="18" charset="0"/>
                <a:cs typeface="Times New Roman" pitchFamily="18" charset="0"/>
              </a:rPr>
              <a:t>Production and Growth</a:t>
            </a:r>
            <a:endParaRPr lang="en-US" sz="4800" dirty="0">
              <a:solidFill>
                <a:prstClr val="black"/>
              </a:solidFill>
              <a:latin typeface="Times New Roman" pitchFamily="18" charset="0"/>
              <a:cs typeface="Times New Roman" pitchFamily="18" charset="0"/>
            </a:endParaRPr>
          </a:p>
        </p:txBody>
      </p:sp>
      <p:sp>
        <p:nvSpPr>
          <p:cNvPr id="7" name="TextBox 12"/>
          <p:cNvSpPr txBox="1">
            <a:spLocks noChangeArrowheads="1"/>
          </p:cNvSpPr>
          <p:nvPr userDrawn="1"/>
        </p:nvSpPr>
        <p:spPr bwMode="auto">
          <a:xfrm>
            <a:off x="6705600" y="5181600"/>
            <a:ext cx="2286000" cy="1569660"/>
          </a:xfrm>
          <a:prstGeom prst="rect">
            <a:avLst/>
          </a:prstGeom>
          <a:noFill/>
          <a:ln w="9525">
            <a:noFill/>
            <a:miter lim="800000"/>
            <a:headEnd/>
            <a:tailEnd/>
          </a:ln>
        </p:spPr>
        <p:txBody>
          <a:bodyPr wrap="square">
            <a:spAutoFit/>
          </a:bodyPr>
          <a:lstStyle/>
          <a:p>
            <a:pPr algn="r"/>
            <a:r>
              <a:rPr lang="en-US" sz="2400" b="1" i="1" dirty="0">
                <a:solidFill>
                  <a:srgbClr val="996633"/>
                </a:solidFill>
                <a:latin typeface="Garamond" pitchFamily="18" charset="0"/>
                <a:ea typeface="Arial Unicode MS" pitchFamily="34" charset="-128"/>
                <a:cs typeface="Times New Roman" pitchFamily="18" charset="0"/>
              </a:rPr>
              <a:t>Premium PowerPoint </a:t>
            </a:r>
            <a:r>
              <a:rPr lang="en-US" sz="2400" b="1" i="1" dirty="0" smtClean="0">
                <a:solidFill>
                  <a:srgbClr val="996633"/>
                </a:solidFill>
                <a:latin typeface="Garamond" pitchFamily="18" charset="0"/>
                <a:ea typeface="Arial Unicode MS" pitchFamily="34" charset="-128"/>
                <a:cs typeface="Times New Roman" pitchFamily="18" charset="0"/>
              </a:rPr>
              <a:t/>
            </a:r>
            <a:br>
              <a:rPr lang="en-US" sz="2400" b="1" i="1" dirty="0" smtClean="0">
                <a:solidFill>
                  <a:srgbClr val="996633"/>
                </a:solidFill>
                <a:latin typeface="Garamond" pitchFamily="18" charset="0"/>
                <a:ea typeface="Arial Unicode MS" pitchFamily="34" charset="-128"/>
                <a:cs typeface="Times New Roman" pitchFamily="18" charset="0"/>
              </a:rPr>
            </a:br>
            <a:r>
              <a:rPr lang="en-US" sz="2400" b="1" i="1" dirty="0" smtClean="0">
                <a:solidFill>
                  <a:srgbClr val="996633"/>
                </a:solidFill>
                <a:latin typeface="Garamond" pitchFamily="18" charset="0"/>
                <a:ea typeface="Arial Unicode MS" pitchFamily="34" charset="-128"/>
                <a:cs typeface="Times New Roman" pitchFamily="18" charset="0"/>
              </a:rPr>
              <a:t>Slides by </a:t>
            </a:r>
            <a:br>
              <a:rPr lang="en-US" sz="2400" b="1" i="1" dirty="0" smtClean="0">
                <a:solidFill>
                  <a:srgbClr val="996633"/>
                </a:solidFill>
                <a:latin typeface="Garamond" pitchFamily="18" charset="0"/>
                <a:ea typeface="Arial Unicode MS" pitchFamily="34" charset="-128"/>
                <a:cs typeface="Times New Roman" pitchFamily="18" charset="0"/>
              </a:rPr>
            </a:br>
            <a:r>
              <a:rPr lang="en-US" sz="2400" b="1" i="1" dirty="0" smtClean="0">
                <a:solidFill>
                  <a:srgbClr val="996633"/>
                </a:solidFill>
                <a:latin typeface="Garamond" pitchFamily="18" charset="0"/>
                <a:ea typeface="Arial Unicode MS" pitchFamily="34" charset="-128"/>
                <a:cs typeface="Times New Roman" pitchFamily="18" charset="0"/>
              </a:rPr>
              <a:t>Ron </a:t>
            </a:r>
            <a:r>
              <a:rPr lang="en-US" sz="2400" b="1" i="1" dirty="0" err="1">
                <a:solidFill>
                  <a:srgbClr val="996633"/>
                </a:solidFill>
                <a:latin typeface="Garamond" pitchFamily="18" charset="0"/>
                <a:ea typeface="Arial Unicode MS" pitchFamily="34" charset="-128"/>
                <a:cs typeface="Times New Roman" pitchFamily="18" charset="0"/>
              </a:rPr>
              <a:t>Cronovich</a:t>
            </a:r>
            <a:endParaRPr lang="en-US" sz="2400" b="1" i="1" dirty="0">
              <a:solidFill>
                <a:srgbClr val="996633"/>
              </a:solidFill>
              <a:latin typeface="Garamond" pitchFamily="18" charset="0"/>
              <a:ea typeface="Arial Unicode MS" pitchFamily="34" charset="-128"/>
              <a:cs typeface="Times New Roman" pitchFamily="18" charset="0"/>
            </a:endParaRPr>
          </a:p>
        </p:txBody>
      </p:sp>
      <p:sp>
        <p:nvSpPr>
          <p:cNvPr id="4" name="TextBox 3"/>
          <p:cNvSpPr txBox="1"/>
          <p:nvPr userDrawn="1"/>
        </p:nvSpPr>
        <p:spPr>
          <a:xfrm>
            <a:off x="-10633" y="6500422"/>
            <a:ext cx="5649433" cy="338554"/>
          </a:xfrm>
          <a:prstGeom prst="rect">
            <a:avLst/>
          </a:prstGeom>
          <a:noFill/>
        </p:spPr>
        <p:txBody>
          <a:bodyPr wrap="square" rtlCol="0">
            <a:spAutoFit/>
          </a:bodyPr>
          <a:lstStyle/>
          <a:p>
            <a:r>
              <a:rPr lang="en-US" sz="800" b="0" i="1" dirty="0" smtClean="0">
                <a:solidFill>
                  <a:srgbClr val="777777"/>
                </a:solidFill>
                <a:latin typeface="Times New Roman" pitchFamily="18" charset="0"/>
                <a:cs typeface="Times New Roman" pitchFamily="18" charset="0"/>
              </a:rPr>
              <a:t>© 2012 </a:t>
            </a:r>
            <a:r>
              <a:rPr lang="en-US" sz="800" b="0" i="1" dirty="0" err="1" smtClean="0">
                <a:solidFill>
                  <a:srgbClr val="777777"/>
                </a:solidFill>
                <a:latin typeface="Times New Roman" pitchFamily="18" charset="0"/>
                <a:cs typeface="Times New Roman" pitchFamily="18" charset="0"/>
              </a:rPr>
              <a:t>Cengage</a:t>
            </a:r>
            <a:r>
              <a:rPr lang="en-US" sz="800" b="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a:bodyPr>
          <a:lstStyle>
            <a:lvl1pPr algn="l">
              <a:defRPr sz="3400" b="1">
                <a:solidFill>
                  <a:srgbClr val="006699"/>
                </a:solidFill>
                <a:latin typeface="Tahoma" pitchFamily="34" charset="0"/>
                <a:ea typeface="Tahoma"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979581"/>
          </a:xfrm>
        </p:spPr>
        <p:txBody>
          <a:bodyPr/>
          <a:lstStyle>
            <a:lvl1pPr>
              <a:lnSpc>
                <a:spcPct val="105000"/>
              </a:lnSpc>
              <a:spcBef>
                <a:spcPts val="1200"/>
              </a:spcBef>
              <a:buClr>
                <a:srgbClr val="A3C167"/>
              </a:buClr>
              <a:buFont typeface="Wingdings" pitchFamily="2" charset="2"/>
              <a:buChar char="§"/>
              <a:defRPr sz="2800">
                <a:latin typeface="Arial" pitchFamily="34" charset="0"/>
                <a:cs typeface="Arial" pitchFamily="34" charset="0"/>
              </a:defRPr>
            </a:lvl1pPr>
            <a:lvl2pPr>
              <a:lnSpc>
                <a:spcPct val="105000"/>
              </a:lnSpc>
              <a:spcBef>
                <a:spcPts val="300"/>
              </a:spcBef>
              <a:buClr>
                <a:srgbClr val="CC9900"/>
              </a:buClr>
              <a:buFont typeface="Wingdings" pitchFamily="2" charset="2"/>
              <a:buChar char="§"/>
              <a:defRPr sz="2700">
                <a:latin typeface="Arial" pitchFamily="34" charset="0"/>
                <a:cs typeface="Arial" pitchFamily="34" charset="0"/>
              </a:defRPr>
            </a:lvl2pPr>
            <a:lvl3pPr>
              <a:lnSpc>
                <a:spcPct val="105000"/>
              </a:lnSpc>
              <a:spcBef>
                <a:spcPts val="300"/>
              </a:spcBef>
              <a:buClr>
                <a:schemeClr val="accent4">
                  <a:lumMod val="60000"/>
                  <a:lumOff val="40000"/>
                </a:schemeClr>
              </a:buClr>
              <a:buFont typeface="Wingdings" pitchFamily="2" charset="2"/>
              <a:buChar char="§"/>
              <a:defRPr sz="2400">
                <a:latin typeface="Arial" pitchFamily="34" charset="0"/>
                <a:cs typeface="Arial" pitchFamily="34" charset="0"/>
              </a:defRPr>
            </a:lvl3pPr>
            <a:lvl4pPr>
              <a:lnSpc>
                <a:spcPct val="105000"/>
              </a:lnSpc>
              <a:spcBef>
                <a:spcPts val="300"/>
              </a:spcBef>
              <a:defRPr>
                <a:latin typeface="Arial" pitchFamily="34" charset="0"/>
                <a:cs typeface="Arial" pitchFamily="34" charset="0"/>
              </a:defRPr>
            </a:lvl4pPr>
            <a:lvl5pPr>
              <a:lnSpc>
                <a:spcPct val="105000"/>
              </a:lnSpc>
              <a:spcBef>
                <a:spcPts val="300"/>
              </a:spcBef>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Box 6"/>
          <p:cNvSpPr txBox="1"/>
          <p:nvPr userDrawn="1"/>
        </p:nvSpPr>
        <p:spPr>
          <a:xfrm>
            <a:off x="7543800" y="6324600"/>
            <a:ext cx="1143000" cy="353943"/>
          </a:xfrm>
          <a:prstGeom prst="rect">
            <a:avLst/>
          </a:prstGeom>
          <a:noFill/>
        </p:spPr>
        <p:txBody>
          <a:bodyPr wrap="square" rtlCol="0">
            <a:spAutoFit/>
          </a:bodyPr>
          <a:lstStyle/>
          <a:p>
            <a:pPr algn="r"/>
            <a:fld id="{756EF793-6576-47D7-8D74-034072F16359}" type="slidenum">
              <a:rPr lang="en-US" sz="1700" i="0" smtClean="0">
                <a:solidFill>
                  <a:srgbClr val="B2B2B2"/>
                </a:solidFill>
                <a:latin typeface="Times New Roman" pitchFamily="18" charset="0"/>
                <a:ea typeface="Verdana" pitchFamily="34" charset="0"/>
                <a:cs typeface="Times New Roman" pitchFamily="18" charset="0"/>
              </a:rPr>
              <a:pPr algn="r"/>
              <a:t>‹#›</a:t>
            </a:fld>
            <a:endParaRPr lang="en-US" sz="1700" i="0" dirty="0">
              <a:solidFill>
                <a:srgbClr val="B2B2B2"/>
              </a:solidFill>
              <a:latin typeface="Times New Roman" pitchFamily="18" charset="0"/>
              <a:ea typeface="Verdana"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tmplLst>
          <p:tmpl lvl="1">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PRODUCTION AND GROWTH</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6424C04-881C-440B-BCDD-BAE2035EE36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7543800" y="6324600"/>
            <a:ext cx="1143000" cy="353943"/>
          </a:xfrm>
          <a:prstGeom prst="rect">
            <a:avLst/>
          </a:prstGeom>
          <a:noFill/>
        </p:spPr>
        <p:txBody>
          <a:bodyPr wrap="square" rtlCol="0">
            <a:spAutoFit/>
          </a:bodyPr>
          <a:lstStyle/>
          <a:p>
            <a:pPr algn="r"/>
            <a:fld id="{756EF793-6576-47D7-8D74-034072F16359}" type="slidenum">
              <a:rPr lang="en-US" sz="1700" i="0" smtClean="0">
                <a:solidFill>
                  <a:srgbClr val="B2B2B2"/>
                </a:solidFill>
                <a:latin typeface="Times New Roman" pitchFamily="18" charset="0"/>
                <a:ea typeface="Verdana" pitchFamily="34" charset="0"/>
                <a:cs typeface="Times New Roman" pitchFamily="18" charset="0"/>
              </a:rPr>
              <a:pPr algn="r"/>
              <a:t>‹#›</a:t>
            </a:fld>
            <a:endParaRPr lang="en-US" sz="1700" i="0" dirty="0">
              <a:solidFill>
                <a:srgbClr val="B2B2B2"/>
              </a:solidFill>
              <a:latin typeface="Times New Roman" pitchFamily="18" charset="0"/>
              <a:ea typeface="Verdana" pitchFamily="34" charset="0"/>
              <a:cs typeface="Times New Roman" pitchFamily="18" charset="0"/>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8229600" cy="914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19200"/>
            <a:ext cx="8229600" cy="49911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Box 3"/>
          <p:cNvSpPr txBox="1"/>
          <p:nvPr userDrawn="1"/>
        </p:nvSpPr>
        <p:spPr>
          <a:xfrm>
            <a:off x="-10633" y="6500422"/>
            <a:ext cx="5649433" cy="338554"/>
          </a:xfrm>
          <a:prstGeom prst="rect">
            <a:avLst/>
          </a:prstGeom>
          <a:noFill/>
        </p:spPr>
        <p:txBody>
          <a:bodyPr wrap="square" rtlCol="0">
            <a:spAutoFit/>
          </a:bodyPr>
          <a:lstStyle/>
          <a:p>
            <a:r>
              <a:rPr lang="en-US" sz="800" b="0" i="1" dirty="0" smtClean="0">
                <a:solidFill>
                  <a:srgbClr val="777777"/>
                </a:solidFill>
                <a:latin typeface="Times New Roman" pitchFamily="18" charset="0"/>
                <a:cs typeface="Times New Roman" pitchFamily="18" charset="0"/>
              </a:rPr>
              <a:t>© 2012 </a:t>
            </a:r>
            <a:r>
              <a:rPr lang="en-US" sz="800" b="0" i="1" dirty="0" err="1" smtClean="0">
                <a:solidFill>
                  <a:srgbClr val="777777"/>
                </a:solidFill>
                <a:latin typeface="Times New Roman" pitchFamily="18" charset="0"/>
                <a:cs typeface="Times New Roman" pitchFamily="18" charset="0"/>
              </a:rPr>
              <a:t>Cengage</a:t>
            </a:r>
            <a:r>
              <a:rPr lang="en-US" sz="800" b="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sp>
        <p:nvSpPr>
          <p:cNvPr id="5" name="TextBox 4"/>
          <p:cNvSpPr txBox="1"/>
          <p:nvPr userDrawn="1"/>
        </p:nvSpPr>
        <p:spPr>
          <a:xfrm>
            <a:off x="7543800" y="6324600"/>
            <a:ext cx="1143000" cy="353943"/>
          </a:xfrm>
          <a:prstGeom prst="rect">
            <a:avLst/>
          </a:prstGeom>
          <a:noFill/>
        </p:spPr>
        <p:txBody>
          <a:bodyPr wrap="square" rtlCol="0">
            <a:spAutoFit/>
          </a:bodyPr>
          <a:lstStyle/>
          <a:p>
            <a:pPr algn="r"/>
            <a:fld id="{756EF793-6576-47D7-8D74-034072F16359}" type="slidenum">
              <a:rPr lang="en-US" sz="1700" i="0" smtClean="0">
                <a:solidFill>
                  <a:srgbClr val="B2B2B2"/>
                </a:solidFill>
                <a:latin typeface="Times New Roman" pitchFamily="18" charset="0"/>
                <a:ea typeface="Verdana" pitchFamily="34" charset="0"/>
                <a:cs typeface="Times New Roman" pitchFamily="18" charset="0"/>
              </a:rPr>
              <a:pPr algn="r"/>
              <a:t>‹#›</a:t>
            </a:fld>
            <a:endParaRPr lang="en-US" sz="1700" i="0" dirty="0">
              <a:solidFill>
                <a:srgbClr val="B2B2B2"/>
              </a:solidFill>
              <a:latin typeface="Times New Roman" pitchFamily="18" charset="0"/>
              <a:ea typeface="Verdana" pitchFamily="34" charset="0"/>
              <a:cs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Lst>
  <p:timing>
    <p:tnLst>
      <p:par>
        <p:cTn id="1" dur="indefinite" restart="never" nodeType="tmRoot"/>
      </p:par>
    </p:tnLst>
  </p:timing>
  <p:hf sldNum="0" hdr="0" ftr="0" dt="0"/>
  <p:txStyles>
    <p:titleStyle>
      <a:lvl1pPr algn="l" defTabSz="914400" rtl="0" eaLnBrk="1" latinLnBrk="0" hangingPunct="1">
        <a:spcBef>
          <a:spcPct val="0"/>
        </a:spcBef>
        <a:buNone/>
        <a:defRPr sz="3400" b="1" kern="1200">
          <a:solidFill>
            <a:srgbClr val="006699"/>
          </a:solidFill>
          <a:latin typeface="Tahoma" pitchFamily="34" charset="0"/>
          <a:ea typeface="Tahoma" pitchFamily="34" charset="0"/>
          <a:cs typeface="Tahoma" pitchFamily="34" charset="0"/>
        </a:defRPr>
      </a:lvl1pPr>
    </p:titleStyle>
    <p:bodyStyle>
      <a:lvl1pPr marL="342900" indent="-342900" algn="l" defTabSz="914400" rtl="0" eaLnBrk="1" latinLnBrk="0" hangingPunct="1">
        <a:lnSpc>
          <a:spcPct val="105000"/>
        </a:lnSpc>
        <a:spcBef>
          <a:spcPts val="1200"/>
        </a:spcBef>
        <a:buClr>
          <a:srgbClr val="A3C167"/>
        </a:buClr>
        <a:buFont typeface="Wingdings" pitchFamily="2" charset="2"/>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lnSpc>
          <a:spcPct val="105000"/>
        </a:lnSpc>
        <a:spcBef>
          <a:spcPts val="300"/>
        </a:spcBef>
        <a:buClr>
          <a:srgbClr val="CC9900"/>
        </a:buClr>
        <a:buFont typeface="Wingdings" pitchFamily="2" charset="2"/>
        <a:buChar char="§"/>
        <a:defRPr sz="2700" kern="1200">
          <a:solidFill>
            <a:schemeClr val="tx1"/>
          </a:solidFill>
          <a:latin typeface="Arial" pitchFamily="34" charset="0"/>
          <a:ea typeface="+mn-ea"/>
          <a:cs typeface="Arial" pitchFamily="34" charset="0"/>
        </a:defRPr>
      </a:lvl2pPr>
      <a:lvl3pPr marL="1143000" indent="-228600" algn="l" defTabSz="914400" rtl="0" eaLnBrk="1" latinLnBrk="0" hangingPunct="1">
        <a:lnSpc>
          <a:spcPct val="105000"/>
        </a:lnSpc>
        <a:spcBef>
          <a:spcPts val="300"/>
        </a:spcBef>
        <a:buClr>
          <a:schemeClr val="accent4">
            <a:lumMod val="60000"/>
            <a:lumOff val="40000"/>
          </a:schemeClr>
        </a:buClr>
        <a:buFont typeface="Wingdings" pitchFamily="2" charset="2"/>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lnSpc>
          <a:spcPct val="105000"/>
        </a:lnSpc>
        <a:spcBef>
          <a:spcPts val="3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lnSpc>
          <a:spcPct val="105000"/>
        </a:lnSpc>
        <a:spcBef>
          <a:spcPts val="3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2CD"/>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152400" y="75747"/>
            <a:ext cx="8839200" cy="553998"/>
          </a:xfrm>
          <a:prstGeom prst="rect">
            <a:avLst/>
          </a:prstGeom>
          <a:noFill/>
        </p:spPr>
        <p:txBody>
          <a:bodyPr wrap="square" rtlCol="0">
            <a:spAutoFit/>
          </a:bodyPr>
          <a:lstStyle/>
          <a:p>
            <a:r>
              <a:rPr lang="en-US" sz="300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N. Gregory </a:t>
            </a:r>
            <a:r>
              <a:rPr lang="en-US" sz="3000" dirty="0" err="1">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Mankiw</a:t>
            </a:r>
            <a:endParaRPr lang="en-US" sz="300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4" name="Picture 2"/>
          <p:cNvPicPr>
            <a:picLocks noChangeAspect="1" noChangeArrowheads="1"/>
          </p:cNvPicPr>
          <p:nvPr/>
        </p:nvPicPr>
        <p:blipFill>
          <a:blip r:embed="rId3" cstate="print">
            <a:lum bright="8000" contrast="-10000"/>
          </a:blip>
          <a:srcRect l="8980" t="18131" r="48163" b="12406"/>
          <a:stretch>
            <a:fillRect/>
          </a:stretch>
        </p:blipFill>
        <p:spPr bwMode="auto">
          <a:xfrm>
            <a:off x="6223072" y="228600"/>
            <a:ext cx="2692328" cy="3732728"/>
          </a:xfrm>
          <a:prstGeom prst="rect">
            <a:avLst/>
          </a:prstGeom>
          <a:noFill/>
          <a:ln w="9525">
            <a:noFill/>
            <a:miter lim="800000"/>
            <a:headEnd/>
            <a:tailEnd/>
          </a:ln>
          <a:effectLst>
            <a:outerShdw blurRad="25400" dist="76200" dir="2700000" algn="tl" rotWithShape="0">
              <a:prstClr val="black">
                <a:alpha val="40000"/>
              </a:prstClr>
            </a:outerShdw>
          </a:effectLst>
        </p:spPr>
      </p:pic>
      <p:grpSp>
        <p:nvGrpSpPr>
          <p:cNvPr id="13" name="Group 12"/>
          <p:cNvGrpSpPr/>
          <p:nvPr/>
        </p:nvGrpSpPr>
        <p:grpSpPr>
          <a:xfrm>
            <a:off x="304800" y="1051121"/>
            <a:ext cx="6707187" cy="1518413"/>
            <a:chOff x="457200" y="2045525"/>
            <a:chExt cx="6707187" cy="1518413"/>
          </a:xfrm>
        </p:grpSpPr>
        <p:sp>
          <p:nvSpPr>
            <p:cNvPr id="6" name="TextBox 9"/>
            <p:cNvSpPr txBox="1">
              <a:spLocks noChangeArrowheads="1"/>
            </p:cNvSpPr>
            <p:nvPr/>
          </p:nvSpPr>
          <p:spPr bwMode="auto">
            <a:xfrm>
              <a:off x="457200" y="2146300"/>
              <a:ext cx="6707187" cy="1189038"/>
            </a:xfrm>
            <a:prstGeom prst="rect">
              <a:avLst/>
            </a:prstGeom>
            <a:noFill/>
            <a:ln w="9525">
              <a:noFill/>
              <a:miter lim="800000"/>
              <a:headEnd/>
              <a:tailEnd/>
            </a:ln>
          </p:spPr>
          <p:txBody>
            <a:bodyPr>
              <a:spAutoFit/>
            </a:bodyPr>
            <a:lstStyle/>
            <a:p>
              <a:r>
                <a:rPr lang="en-US" sz="7200" dirty="0">
                  <a:solidFill>
                    <a:prstClr val="black"/>
                  </a:solidFill>
                  <a:effectLst>
                    <a:outerShdw blurRad="38100" dist="38100" dir="2700000" algn="tl">
                      <a:srgbClr val="000000">
                        <a:alpha val="43137"/>
                      </a:srgbClr>
                    </a:outerShdw>
                  </a:effectLst>
                  <a:latin typeface="Book Antiqua" pitchFamily="18" charset="0"/>
                  <a:cs typeface="Arial" charset="0"/>
                </a:rPr>
                <a:t>E</a:t>
              </a:r>
              <a:r>
                <a:rPr lang="en-US" sz="6400" dirty="0">
                  <a:solidFill>
                    <a:prstClr val="black"/>
                  </a:solidFill>
                  <a:effectLst>
                    <a:outerShdw blurRad="38100" dist="38100" dir="2700000" algn="tl">
                      <a:srgbClr val="000000">
                        <a:alpha val="43137"/>
                      </a:srgbClr>
                    </a:outerShdw>
                  </a:effectLst>
                  <a:latin typeface="Book Antiqua" pitchFamily="18" charset="0"/>
                  <a:cs typeface="Arial" charset="0"/>
                </a:rPr>
                <a:t>conomics</a:t>
              </a:r>
            </a:p>
          </p:txBody>
        </p:sp>
        <p:sp>
          <p:nvSpPr>
            <p:cNvPr id="7" name="TextBox 6"/>
            <p:cNvSpPr txBox="1"/>
            <p:nvPr/>
          </p:nvSpPr>
          <p:spPr>
            <a:xfrm>
              <a:off x="1126175" y="2045525"/>
              <a:ext cx="4681537" cy="584775"/>
            </a:xfrm>
            <a:prstGeom prst="rect">
              <a:avLst/>
            </a:prstGeom>
            <a:noFill/>
          </p:spPr>
          <p:txBody>
            <a:bodyPr>
              <a:spAutoFit/>
            </a:bodyPr>
            <a:lstStyle/>
            <a:p>
              <a:pPr>
                <a:defRPr/>
              </a:pPr>
              <a:r>
                <a:rPr lang="en-US" sz="3200" dirty="0">
                  <a:solidFill>
                    <a:srgbClr val="5F5F5F"/>
                  </a:solidFill>
                  <a:latin typeface="Times New Roman" pitchFamily="18" charset="0"/>
                  <a:cs typeface="Times New Roman" pitchFamily="18" charset="0"/>
                </a:rPr>
                <a:t>Principles of</a:t>
              </a:r>
            </a:p>
          </p:txBody>
        </p:sp>
        <p:sp>
          <p:nvSpPr>
            <p:cNvPr id="17" name="TextBox 16"/>
            <p:cNvSpPr txBox="1"/>
            <p:nvPr/>
          </p:nvSpPr>
          <p:spPr>
            <a:xfrm>
              <a:off x="2133600" y="3102273"/>
              <a:ext cx="2667000" cy="461665"/>
            </a:xfrm>
            <a:prstGeom prst="rect">
              <a:avLst/>
            </a:prstGeom>
            <a:noFill/>
          </p:spPr>
          <p:txBody>
            <a:bodyPr wrap="square">
              <a:spAutoFit/>
            </a:bodyPr>
            <a:lstStyle/>
            <a:p>
              <a:pPr algn="r">
                <a:defRPr/>
              </a:pPr>
              <a:r>
                <a:rPr lang="en-US" sz="2400" dirty="0">
                  <a:solidFill>
                    <a:srgbClr val="969696"/>
                  </a:solidFill>
                  <a:latin typeface="Times New Roman" pitchFamily="18" charset="0"/>
                  <a:cs typeface="Times New Roman" pitchFamily="18" charset="0"/>
                </a:rPr>
                <a:t>Sixth Edition</a:t>
              </a:r>
            </a:p>
          </p:txBody>
        </p:sp>
      </p:grpSp>
      <p:grpSp>
        <p:nvGrpSpPr>
          <p:cNvPr id="9" name="Group 8"/>
          <p:cNvGrpSpPr/>
          <p:nvPr/>
        </p:nvGrpSpPr>
        <p:grpSpPr>
          <a:xfrm>
            <a:off x="-4763" y="2939901"/>
            <a:ext cx="1695451" cy="914400"/>
            <a:chOff x="-1" y="4495800"/>
            <a:chExt cx="1695451" cy="914400"/>
          </a:xfrm>
        </p:grpSpPr>
        <p:sp>
          <p:nvSpPr>
            <p:cNvPr id="10" name="TextBox 9"/>
            <p:cNvSpPr txBox="1"/>
            <p:nvPr/>
          </p:nvSpPr>
          <p:spPr>
            <a:xfrm>
              <a:off x="781050" y="4495800"/>
              <a:ext cx="914400" cy="914400"/>
            </a:xfrm>
            <a:prstGeom prst="rect">
              <a:avLst/>
            </a:prstGeom>
            <a:solidFill>
              <a:srgbClr val="4D4D4D"/>
            </a:solidFill>
          </p:spPr>
          <p:txBody>
            <a:bodyPr wrap="square" lIns="0" tIns="0" rIns="0" bIns="0" rtlCol="0" anchor="ctr">
              <a:noAutofit/>
            </a:bodyPr>
            <a:lstStyle/>
            <a:p>
              <a:pPr algn="ctr"/>
              <a:r>
                <a:rPr lang="en-US" sz="560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25</a:t>
              </a:r>
              <a:endParaRPr lang="en-US" sz="560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1" name="Picture 10"/>
            <p:cNvPicPr>
              <a:picLocks noChangeAspect="1" noChangeArrowheads="1"/>
            </p:cNvPicPr>
            <p:nvPr/>
          </p:nvPicPr>
          <p:blipFill>
            <a:blip r:embed="rId4" cstate="print">
              <a:lum bright="5000"/>
            </a:blip>
            <a:srcRect l="7649" t="59241" r="7649" b="1519"/>
            <a:stretch>
              <a:fillRect/>
            </a:stretch>
          </p:blipFill>
          <p:spPr bwMode="auto">
            <a:xfrm rot="10800000">
              <a:off x="-1" y="4495800"/>
              <a:ext cx="783741" cy="914399"/>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pPr eaLnBrk="1" hangingPunct="1"/>
            <a:r>
              <a:rPr lang="en-US" smtClean="0"/>
              <a:t>Productivity</a:t>
            </a:r>
          </a:p>
        </p:txBody>
      </p:sp>
      <p:sp>
        <p:nvSpPr>
          <p:cNvPr id="15365" name="Rectangle 3"/>
          <p:cNvSpPr>
            <a:spLocks noGrp="1" noChangeArrowheads="1"/>
          </p:cNvSpPr>
          <p:nvPr>
            <p:ph idx="1"/>
          </p:nvPr>
        </p:nvSpPr>
        <p:spPr/>
        <p:txBody>
          <a:bodyPr/>
          <a:lstStyle/>
          <a:p>
            <a:pPr eaLnBrk="1" hangingPunct="1"/>
            <a:r>
              <a:rPr lang="en-US" dirty="0" smtClean="0"/>
              <a:t>Recall one of the Ten Principles from Chap. 1:</a:t>
            </a:r>
            <a:br>
              <a:rPr lang="en-US" dirty="0" smtClean="0"/>
            </a:br>
            <a:r>
              <a:rPr lang="en-US" dirty="0" smtClean="0"/>
              <a:t>    </a:t>
            </a:r>
            <a:r>
              <a:rPr lang="en-US" dirty="0" smtClean="0">
                <a:solidFill>
                  <a:srgbClr val="996633"/>
                </a:solidFill>
              </a:rPr>
              <a:t> </a:t>
            </a:r>
            <a:r>
              <a:rPr lang="en-US" b="1" i="1" dirty="0" smtClean="0">
                <a:solidFill>
                  <a:srgbClr val="996633"/>
                </a:solidFill>
              </a:rPr>
              <a:t>A country’s standard of living depends</a:t>
            </a:r>
            <a:br>
              <a:rPr lang="en-US" b="1" i="1" dirty="0" smtClean="0">
                <a:solidFill>
                  <a:srgbClr val="996633"/>
                </a:solidFill>
              </a:rPr>
            </a:br>
            <a:r>
              <a:rPr lang="en-US" b="1" i="1" dirty="0" smtClean="0">
                <a:solidFill>
                  <a:srgbClr val="996633"/>
                </a:solidFill>
              </a:rPr>
              <a:t>    on its ability to produce </a:t>
            </a:r>
            <a:r>
              <a:rPr lang="en-US" b="1" i="1" dirty="0" err="1" smtClean="0">
                <a:solidFill>
                  <a:srgbClr val="996633"/>
                </a:solidFill>
              </a:rPr>
              <a:t>g&amp;s</a:t>
            </a:r>
            <a:r>
              <a:rPr lang="en-US" b="1" i="1" dirty="0" smtClean="0">
                <a:solidFill>
                  <a:srgbClr val="996633"/>
                </a:solidFill>
              </a:rPr>
              <a:t>.</a:t>
            </a:r>
            <a:endParaRPr lang="en-US" dirty="0" smtClean="0">
              <a:solidFill>
                <a:srgbClr val="996633"/>
              </a:solidFill>
            </a:endParaRPr>
          </a:p>
          <a:p>
            <a:pPr eaLnBrk="1" hangingPunct="1"/>
            <a:r>
              <a:rPr lang="en-US" dirty="0" smtClean="0">
                <a:cs typeface="Arial" charset="0"/>
              </a:rPr>
              <a:t>This ability depends on </a:t>
            </a:r>
            <a:r>
              <a:rPr lang="en-US" b="1" dirty="0" smtClean="0">
                <a:solidFill>
                  <a:srgbClr val="CC0000"/>
                </a:solidFill>
                <a:cs typeface="Arial" charset="0"/>
              </a:rPr>
              <a:t>productivity</a:t>
            </a:r>
            <a:r>
              <a:rPr lang="en-US" dirty="0" smtClean="0">
                <a:cs typeface="Arial" charset="0"/>
              </a:rPr>
              <a:t>, </a:t>
            </a:r>
            <a:br>
              <a:rPr lang="en-US" dirty="0" smtClean="0">
                <a:cs typeface="Arial" charset="0"/>
              </a:rPr>
            </a:br>
            <a:r>
              <a:rPr lang="en-US" dirty="0" smtClean="0">
                <a:cs typeface="Arial" charset="0"/>
              </a:rPr>
              <a:t>the average quantity of </a:t>
            </a:r>
            <a:r>
              <a:rPr lang="en-US" dirty="0" err="1" smtClean="0">
                <a:cs typeface="Arial" charset="0"/>
              </a:rPr>
              <a:t>g&amp;s</a:t>
            </a:r>
            <a:r>
              <a:rPr lang="en-US" dirty="0" smtClean="0">
                <a:cs typeface="Arial" charset="0"/>
              </a:rPr>
              <a:t> produced </a:t>
            </a:r>
            <a:br>
              <a:rPr lang="en-US" dirty="0" smtClean="0">
                <a:cs typeface="Arial" charset="0"/>
              </a:rPr>
            </a:br>
            <a:r>
              <a:rPr lang="en-US" dirty="0" smtClean="0">
                <a:cs typeface="Arial" charset="0"/>
              </a:rPr>
              <a:t>per unit of labor input.</a:t>
            </a:r>
          </a:p>
          <a:p>
            <a:pPr eaLnBrk="1" hangingPunct="1">
              <a:lnSpc>
                <a:spcPct val="110000"/>
              </a:lnSpc>
            </a:pPr>
            <a:r>
              <a:rPr lang="en-US" b="1" dirty="0" smtClean="0">
                <a:cs typeface="Arial" charset="0"/>
              </a:rPr>
              <a:t>Y</a:t>
            </a:r>
            <a:r>
              <a:rPr lang="en-US" dirty="0" smtClean="0">
                <a:cs typeface="Arial" charset="0"/>
              </a:rPr>
              <a:t> = real GDP = quantity of output produced</a:t>
            </a:r>
            <a:br>
              <a:rPr lang="en-US" dirty="0" smtClean="0">
                <a:cs typeface="Arial" charset="0"/>
              </a:rPr>
            </a:br>
            <a:r>
              <a:rPr lang="en-US" b="1" dirty="0" smtClean="0">
                <a:cs typeface="Arial" charset="0"/>
              </a:rPr>
              <a:t>L</a:t>
            </a:r>
            <a:r>
              <a:rPr lang="en-US" dirty="0" smtClean="0">
                <a:cs typeface="Arial" charset="0"/>
              </a:rPr>
              <a:t> = quantity of labor </a:t>
            </a:r>
            <a:br>
              <a:rPr lang="en-US" dirty="0" smtClean="0">
                <a:cs typeface="Arial" charset="0"/>
              </a:rPr>
            </a:br>
            <a:r>
              <a:rPr lang="en-US" dirty="0" smtClean="0">
                <a:cs typeface="Arial" charset="0"/>
              </a:rPr>
              <a:t>so productivity = </a:t>
            </a:r>
            <a:r>
              <a:rPr lang="en-US" b="1" dirty="0" smtClean="0">
                <a:cs typeface="Arial" charset="0"/>
              </a:rPr>
              <a:t>Y</a:t>
            </a:r>
            <a:r>
              <a:rPr lang="en-US" dirty="0" smtClean="0">
                <a:cs typeface="Arial" charset="0"/>
              </a:rPr>
              <a:t>/</a:t>
            </a:r>
            <a:r>
              <a:rPr lang="en-US" b="1" dirty="0" smtClean="0">
                <a:cs typeface="Arial" charset="0"/>
              </a:rPr>
              <a:t>L</a:t>
            </a:r>
            <a:r>
              <a:rPr lang="en-US" dirty="0" smtClean="0">
                <a:cs typeface="Arial" charset="0"/>
              </a:rPr>
              <a:t> (output per worker)</a:t>
            </a:r>
          </a:p>
        </p:txBody>
      </p:sp>
    </p:spTree>
    <p:extLst>
      <p:ext uri="{BB962C8B-B14F-4D97-AF65-F5344CB8AC3E}">
        <p14:creationId xmlns:p14="http://schemas.microsoft.com/office/powerpoint/2010/main" xmlns="" val="4022972524"/>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p:txBody>
          <a:bodyPr/>
          <a:lstStyle/>
          <a:p>
            <a:pPr eaLnBrk="1" hangingPunct="1"/>
            <a:r>
              <a:rPr lang="en-US" smtClean="0"/>
              <a:t>Why Productivity Is So Important</a:t>
            </a:r>
          </a:p>
        </p:txBody>
      </p:sp>
      <p:sp>
        <p:nvSpPr>
          <p:cNvPr id="16389" name="Rectangle 3"/>
          <p:cNvSpPr>
            <a:spLocks noGrp="1" noChangeArrowheads="1"/>
          </p:cNvSpPr>
          <p:nvPr>
            <p:ph idx="1"/>
          </p:nvPr>
        </p:nvSpPr>
        <p:spPr/>
        <p:txBody>
          <a:bodyPr/>
          <a:lstStyle/>
          <a:p>
            <a:pPr eaLnBrk="1" hangingPunct="1"/>
            <a:r>
              <a:rPr lang="en-US" smtClean="0"/>
              <a:t>When a nation’s workers are very productive, real GDP is large and incomes are high.  </a:t>
            </a:r>
          </a:p>
          <a:p>
            <a:pPr eaLnBrk="1" hangingPunct="1"/>
            <a:r>
              <a:rPr lang="en-US" smtClean="0"/>
              <a:t>When productivity grows rapidly, so do living standards.  </a:t>
            </a:r>
          </a:p>
          <a:p>
            <a:pPr eaLnBrk="1" hangingPunct="1"/>
            <a:r>
              <a:rPr lang="en-US" smtClean="0"/>
              <a:t>What, then, determines productivity and its growth rate? </a:t>
            </a:r>
          </a:p>
        </p:txBody>
      </p:sp>
    </p:spTree>
    <p:extLst>
      <p:ext uri="{BB962C8B-B14F-4D97-AF65-F5344CB8AC3E}">
        <p14:creationId xmlns:p14="http://schemas.microsoft.com/office/powerpoint/2010/main" xmlns="" val="125134416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389">
                                            <p:txEl>
                                              <p:pRg st="0" end="0"/>
                                            </p:txEl>
                                          </p:spTgt>
                                        </p:tgtEl>
                                        <p:attrNameLst>
                                          <p:attrName>style.visibility</p:attrName>
                                        </p:attrNameLst>
                                      </p:cBhvr>
                                      <p:to>
                                        <p:strVal val="visible"/>
                                      </p:to>
                                    </p:set>
                                    <p:animEffect transition="in" filter="wipe(left)">
                                      <p:cBhvr>
                                        <p:cTn id="7" dur="500"/>
                                        <p:tgtEl>
                                          <p:spTgt spid="1638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389">
                                            <p:txEl>
                                              <p:pRg st="1" end="1"/>
                                            </p:txEl>
                                          </p:spTgt>
                                        </p:tgtEl>
                                        <p:attrNameLst>
                                          <p:attrName>style.visibility</p:attrName>
                                        </p:attrNameLst>
                                      </p:cBhvr>
                                      <p:to>
                                        <p:strVal val="visible"/>
                                      </p:to>
                                    </p:set>
                                    <p:animEffect transition="in" filter="wipe(left)">
                                      <p:cBhvr>
                                        <p:cTn id="12" dur="500"/>
                                        <p:tgtEl>
                                          <p:spTgt spid="1638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389">
                                            <p:txEl>
                                              <p:pRg st="2" end="2"/>
                                            </p:txEl>
                                          </p:spTgt>
                                        </p:tgtEl>
                                        <p:attrNameLst>
                                          <p:attrName>style.visibility</p:attrName>
                                        </p:attrNameLst>
                                      </p:cBhvr>
                                      <p:to>
                                        <p:strVal val="visible"/>
                                      </p:to>
                                    </p:set>
                                    <p:animEffect transition="in" filter="wipe(left)">
                                      <p:cBhvr>
                                        <p:cTn id="17" dur="500"/>
                                        <p:tgtEl>
                                          <p:spTgt spid="1638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build="p" bldLvl="4"/>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2" name="Rectangle 2"/>
          <p:cNvSpPr>
            <a:spLocks noGrp="1" noChangeArrowheads="1"/>
          </p:cNvSpPr>
          <p:nvPr>
            <p:ph type="title" idx="4294967295"/>
          </p:nvPr>
        </p:nvSpPr>
        <p:spPr/>
        <p:txBody>
          <a:bodyPr/>
          <a:lstStyle/>
          <a:p>
            <a:pPr eaLnBrk="1" hangingPunct="1"/>
            <a:r>
              <a:rPr lang="en-US" smtClean="0"/>
              <a:t>Physical Capital Per Worker</a:t>
            </a:r>
          </a:p>
        </p:txBody>
      </p:sp>
      <p:sp>
        <p:nvSpPr>
          <p:cNvPr id="17413" name="Rectangle 3"/>
          <p:cNvSpPr>
            <a:spLocks noGrp="1" noChangeArrowheads="1"/>
          </p:cNvSpPr>
          <p:nvPr>
            <p:ph type="body" idx="4294967295"/>
          </p:nvPr>
        </p:nvSpPr>
        <p:spPr/>
        <p:txBody>
          <a:bodyPr/>
          <a:lstStyle/>
          <a:p>
            <a:pPr eaLnBrk="1" hangingPunct="1"/>
            <a:r>
              <a:rPr lang="en-US" dirty="0" smtClean="0"/>
              <a:t>Recall:  The stock of equipment and structures used to produce </a:t>
            </a:r>
            <a:r>
              <a:rPr lang="en-US" dirty="0" err="1" smtClean="0"/>
              <a:t>g&amp;s</a:t>
            </a:r>
            <a:r>
              <a:rPr lang="en-US" dirty="0" smtClean="0"/>
              <a:t> is called </a:t>
            </a:r>
            <a:r>
              <a:rPr lang="en-US" dirty="0" smtClean="0">
                <a:solidFill>
                  <a:srgbClr val="CC0000"/>
                </a:solidFill>
              </a:rPr>
              <a:t>[</a:t>
            </a:r>
            <a:r>
              <a:rPr lang="en-US" b="1" dirty="0" smtClean="0">
                <a:solidFill>
                  <a:srgbClr val="CC0000"/>
                </a:solidFill>
              </a:rPr>
              <a:t>physical</a:t>
            </a:r>
            <a:r>
              <a:rPr lang="en-US" dirty="0" smtClean="0">
                <a:solidFill>
                  <a:srgbClr val="CC0000"/>
                </a:solidFill>
              </a:rPr>
              <a:t>]</a:t>
            </a:r>
            <a:r>
              <a:rPr lang="en-US" dirty="0" smtClean="0"/>
              <a:t> </a:t>
            </a:r>
            <a:r>
              <a:rPr lang="en-US" b="1" dirty="0" smtClean="0">
                <a:solidFill>
                  <a:srgbClr val="CC0000"/>
                </a:solidFill>
              </a:rPr>
              <a:t>capital</a:t>
            </a:r>
            <a:r>
              <a:rPr lang="en-US" dirty="0" smtClean="0"/>
              <a:t>, denoted </a:t>
            </a:r>
            <a:r>
              <a:rPr lang="en-US" b="1" dirty="0" smtClean="0"/>
              <a:t>K</a:t>
            </a:r>
            <a:r>
              <a:rPr lang="en-US" dirty="0" smtClean="0"/>
              <a:t>.  </a:t>
            </a:r>
          </a:p>
          <a:p>
            <a:pPr eaLnBrk="1" hangingPunct="1"/>
            <a:r>
              <a:rPr lang="en-US" b="1" dirty="0" smtClean="0"/>
              <a:t>K</a:t>
            </a:r>
            <a:r>
              <a:rPr lang="en-US" dirty="0" smtClean="0"/>
              <a:t>/</a:t>
            </a:r>
            <a:r>
              <a:rPr lang="en-US" b="1" dirty="0" smtClean="0"/>
              <a:t>L</a:t>
            </a:r>
            <a:r>
              <a:rPr lang="en-US" dirty="0" smtClean="0"/>
              <a:t> = capital per worker.  </a:t>
            </a:r>
          </a:p>
          <a:p>
            <a:pPr eaLnBrk="1" hangingPunct="1"/>
            <a:r>
              <a:rPr lang="en-US" dirty="0" smtClean="0"/>
              <a:t>Productivity is higher when the average worker has more capital (machines, equipment, etc.).</a:t>
            </a:r>
          </a:p>
          <a:p>
            <a:pPr eaLnBrk="1" hangingPunct="1"/>
            <a:r>
              <a:rPr lang="en-US" dirty="0" smtClean="0"/>
              <a:t>i.e., </a:t>
            </a:r>
            <a:br>
              <a:rPr lang="en-US" dirty="0" smtClean="0"/>
            </a:br>
            <a:r>
              <a:rPr lang="en-US" dirty="0" smtClean="0"/>
              <a:t>an increase in </a:t>
            </a:r>
            <a:r>
              <a:rPr lang="en-US" b="1" dirty="0" smtClean="0"/>
              <a:t>K</a:t>
            </a:r>
            <a:r>
              <a:rPr lang="en-US" dirty="0" smtClean="0"/>
              <a:t>/</a:t>
            </a:r>
            <a:r>
              <a:rPr lang="en-US" b="1" dirty="0" smtClean="0"/>
              <a:t>L</a:t>
            </a:r>
            <a:r>
              <a:rPr lang="en-US" dirty="0" smtClean="0"/>
              <a:t> causes an increase in </a:t>
            </a:r>
            <a:r>
              <a:rPr lang="en-US" b="1" dirty="0" smtClean="0"/>
              <a:t>Y</a:t>
            </a:r>
            <a:r>
              <a:rPr lang="en-US" dirty="0" smtClean="0"/>
              <a:t>/</a:t>
            </a:r>
            <a:r>
              <a:rPr lang="en-US" b="1" dirty="0" smtClean="0"/>
              <a:t>L</a:t>
            </a:r>
            <a:r>
              <a:rPr lang="en-US" dirty="0" smtClean="0"/>
              <a:t>.  </a:t>
            </a:r>
          </a:p>
        </p:txBody>
      </p:sp>
    </p:spTree>
    <p:extLst>
      <p:ext uri="{BB962C8B-B14F-4D97-AF65-F5344CB8AC3E}">
        <p14:creationId xmlns:p14="http://schemas.microsoft.com/office/powerpoint/2010/main" xmlns="" val="22569540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413">
                                            <p:txEl>
                                              <p:pRg st="0" end="0"/>
                                            </p:txEl>
                                          </p:spTgt>
                                        </p:tgtEl>
                                        <p:attrNameLst>
                                          <p:attrName>style.visibility</p:attrName>
                                        </p:attrNameLst>
                                      </p:cBhvr>
                                      <p:to>
                                        <p:strVal val="visible"/>
                                      </p:to>
                                    </p:set>
                                    <p:animEffect transition="in" filter="wipe(left)">
                                      <p:cBhvr>
                                        <p:cTn id="7" dur="500"/>
                                        <p:tgtEl>
                                          <p:spTgt spid="1741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413">
                                            <p:txEl>
                                              <p:pRg st="1" end="1"/>
                                            </p:txEl>
                                          </p:spTgt>
                                        </p:tgtEl>
                                        <p:attrNameLst>
                                          <p:attrName>style.visibility</p:attrName>
                                        </p:attrNameLst>
                                      </p:cBhvr>
                                      <p:to>
                                        <p:strVal val="visible"/>
                                      </p:to>
                                    </p:set>
                                    <p:animEffect transition="in" filter="wipe(left)">
                                      <p:cBhvr>
                                        <p:cTn id="12" dur="500"/>
                                        <p:tgtEl>
                                          <p:spTgt spid="1741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413">
                                            <p:txEl>
                                              <p:pRg st="2" end="2"/>
                                            </p:txEl>
                                          </p:spTgt>
                                        </p:tgtEl>
                                        <p:attrNameLst>
                                          <p:attrName>style.visibility</p:attrName>
                                        </p:attrNameLst>
                                      </p:cBhvr>
                                      <p:to>
                                        <p:strVal val="visible"/>
                                      </p:to>
                                    </p:set>
                                    <p:animEffect transition="in" filter="wipe(left)">
                                      <p:cBhvr>
                                        <p:cTn id="17" dur="500"/>
                                        <p:tgtEl>
                                          <p:spTgt spid="1741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413">
                                            <p:txEl>
                                              <p:pRg st="3" end="3"/>
                                            </p:txEl>
                                          </p:spTgt>
                                        </p:tgtEl>
                                        <p:attrNameLst>
                                          <p:attrName>style.visibility</p:attrName>
                                        </p:attrNameLst>
                                      </p:cBhvr>
                                      <p:to>
                                        <p:strVal val="visible"/>
                                      </p:to>
                                    </p:set>
                                    <p:animEffect transition="in" filter="wipe(left)">
                                      <p:cBhvr>
                                        <p:cTn id="22" dur="500"/>
                                        <p:tgtEl>
                                          <p:spTgt spid="174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build="p" bldLvl="4"/>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6" name="Rectangle 2"/>
          <p:cNvSpPr>
            <a:spLocks noGrp="1" noChangeArrowheads="1"/>
          </p:cNvSpPr>
          <p:nvPr>
            <p:ph type="title" idx="4294967295"/>
          </p:nvPr>
        </p:nvSpPr>
        <p:spPr/>
        <p:txBody>
          <a:bodyPr/>
          <a:lstStyle/>
          <a:p>
            <a:pPr eaLnBrk="1" hangingPunct="1"/>
            <a:r>
              <a:rPr lang="en-US" smtClean="0"/>
              <a:t>Human Capital Per Worker</a:t>
            </a:r>
          </a:p>
        </p:txBody>
      </p:sp>
      <p:sp>
        <p:nvSpPr>
          <p:cNvPr id="18437" name="Rectangle 3"/>
          <p:cNvSpPr>
            <a:spLocks noGrp="1" noChangeArrowheads="1"/>
          </p:cNvSpPr>
          <p:nvPr>
            <p:ph type="body" idx="4294967295"/>
          </p:nvPr>
        </p:nvSpPr>
        <p:spPr/>
        <p:txBody>
          <a:bodyPr/>
          <a:lstStyle/>
          <a:p>
            <a:pPr eaLnBrk="1" hangingPunct="1"/>
            <a:r>
              <a:rPr lang="en-US" b="1" dirty="0" smtClean="0">
                <a:solidFill>
                  <a:srgbClr val="CC0000"/>
                </a:solidFill>
              </a:rPr>
              <a:t>Human capital</a:t>
            </a:r>
            <a:r>
              <a:rPr lang="en-US" dirty="0" smtClean="0"/>
              <a:t> (</a:t>
            </a:r>
            <a:r>
              <a:rPr lang="en-US" b="1" dirty="0" smtClean="0"/>
              <a:t>H</a:t>
            </a:r>
            <a:r>
              <a:rPr lang="en-US" dirty="0" smtClean="0"/>
              <a:t>):  </a:t>
            </a:r>
            <a:br>
              <a:rPr lang="en-US" dirty="0" smtClean="0"/>
            </a:br>
            <a:r>
              <a:rPr lang="en-US" dirty="0" smtClean="0"/>
              <a:t>the knowledge and skills workers acquire through education, training, and experience  </a:t>
            </a:r>
          </a:p>
          <a:p>
            <a:pPr eaLnBrk="1" hangingPunct="1"/>
            <a:r>
              <a:rPr lang="en-US" b="1" dirty="0" smtClean="0"/>
              <a:t>H</a:t>
            </a:r>
            <a:r>
              <a:rPr lang="en-US" dirty="0" smtClean="0"/>
              <a:t>/</a:t>
            </a:r>
            <a:r>
              <a:rPr lang="en-US" b="1" dirty="0" smtClean="0"/>
              <a:t>L</a:t>
            </a:r>
            <a:r>
              <a:rPr lang="en-US" dirty="0" smtClean="0"/>
              <a:t> = the average worker’s human capital</a:t>
            </a:r>
          </a:p>
          <a:p>
            <a:pPr eaLnBrk="1" hangingPunct="1"/>
            <a:r>
              <a:rPr lang="en-US" dirty="0" smtClean="0"/>
              <a:t>Productivity is higher when the average worker has more human capital (education, skills, etc.).</a:t>
            </a:r>
          </a:p>
          <a:p>
            <a:pPr eaLnBrk="1" hangingPunct="1"/>
            <a:r>
              <a:rPr lang="en-US" dirty="0" smtClean="0"/>
              <a:t>i.e., </a:t>
            </a:r>
            <a:br>
              <a:rPr lang="en-US" dirty="0" smtClean="0"/>
            </a:br>
            <a:r>
              <a:rPr lang="en-US" dirty="0" smtClean="0"/>
              <a:t>an increase in </a:t>
            </a:r>
            <a:r>
              <a:rPr lang="en-US" b="1" dirty="0" smtClean="0"/>
              <a:t>H</a:t>
            </a:r>
            <a:r>
              <a:rPr lang="en-US" dirty="0" smtClean="0"/>
              <a:t>/</a:t>
            </a:r>
            <a:r>
              <a:rPr lang="en-US" b="1" dirty="0" smtClean="0"/>
              <a:t>L</a:t>
            </a:r>
            <a:r>
              <a:rPr lang="en-US" dirty="0" smtClean="0"/>
              <a:t> causes an increase in </a:t>
            </a:r>
            <a:r>
              <a:rPr lang="en-US" b="1" dirty="0" smtClean="0"/>
              <a:t>Y</a:t>
            </a:r>
            <a:r>
              <a:rPr lang="en-US" dirty="0" smtClean="0"/>
              <a:t>/</a:t>
            </a:r>
            <a:r>
              <a:rPr lang="en-US" b="1" dirty="0" smtClean="0"/>
              <a:t>L</a:t>
            </a:r>
            <a:r>
              <a:rPr lang="en-US" dirty="0" smtClean="0"/>
              <a:t>.</a:t>
            </a:r>
          </a:p>
        </p:txBody>
      </p:sp>
    </p:spTree>
    <p:extLst>
      <p:ext uri="{BB962C8B-B14F-4D97-AF65-F5344CB8AC3E}">
        <p14:creationId xmlns:p14="http://schemas.microsoft.com/office/powerpoint/2010/main" xmlns="" val="84277240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437">
                                            <p:txEl>
                                              <p:pRg st="0" end="0"/>
                                            </p:txEl>
                                          </p:spTgt>
                                        </p:tgtEl>
                                        <p:attrNameLst>
                                          <p:attrName>style.visibility</p:attrName>
                                        </p:attrNameLst>
                                      </p:cBhvr>
                                      <p:to>
                                        <p:strVal val="visible"/>
                                      </p:to>
                                    </p:set>
                                    <p:animEffect transition="in" filter="wipe(left)">
                                      <p:cBhvr>
                                        <p:cTn id="7" dur="500"/>
                                        <p:tgtEl>
                                          <p:spTgt spid="1843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437">
                                            <p:txEl>
                                              <p:pRg st="1" end="1"/>
                                            </p:txEl>
                                          </p:spTgt>
                                        </p:tgtEl>
                                        <p:attrNameLst>
                                          <p:attrName>style.visibility</p:attrName>
                                        </p:attrNameLst>
                                      </p:cBhvr>
                                      <p:to>
                                        <p:strVal val="visible"/>
                                      </p:to>
                                    </p:set>
                                    <p:animEffect transition="in" filter="wipe(left)">
                                      <p:cBhvr>
                                        <p:cTn id="12" dur="500"/>
                                        <p:tgtEl>
                                          <p:spTgt spid="1843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437">
                                            <p:txEl>
                                              <p:pRg st="2" end="2"/>
                                            </p:txEl>
                                          </p:spTgt>
                                        </p:tgtEl>
                                        <p:attrNameLst>
                                          <p:attrName>style.visibility</p:attrName>
                                        </p:attrNameLst>
                                      </p:cBhvr>
                                      <p:to>
                                        <p:strVal val="visible"/>
                                      </p:to>
                                    </p:set>
                                    <p:animEffect transition="in" filter="wipe(left)">
                                      <p:cBhvr>
                                        <p:cTn id="17" dur="500"/>
                                        <p:tgtEl>
                                          <p:spTgt spid="1843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437">
                                            <p:txEl>
                                              <p:pRg st="3" end="3"/>
                                            </p:txEl>
                                          </p:spTgt>
                                        </p:tgtEl>
                                        <p:attrNameLst>
                                          <p:attrName>style.visibility</p:attrName>
                                        </p:attrNameLst>
                                      </p:cBhvr>
                                      <p:to>
                                        <p:strVal val="visible"/>
                                      </p:to>
                                    </p:set>
                                    <p:animEffect transition="in" filter="wipe(left)">
                                      <p:cBhvr>
                                        <p:cTn id="22" dur="500"/>
                                        <p:tgtEl>
                                          <p:spTgt spid="1843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build="p" bldLvl="4"/>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60" name="Rectangle 1026"/>
          <p:cNvSpPr>
            <a:spLocks noGrp="1" noChangeArrowheads="1"/>
          </p:cNvSpPr>
          <p:nvPr>
            <p:ph type="title"/>
          </p:nvPr>
        </p:nvSpPr>
        <p:spPr/>
        <p:txBody>
          <a:bodyPr/>
          <a:lstStyle/>
          <a:p>
            <a:pPr eaLnBrk="1" hangingPunct="1"/>
            <a:r>
              <a:rPr lang="en-US" smtClean="0"/>
              <a:t>Natural Resources Per Worker</a:t>
            </a:r>
          </a:p>
        </p:txBody>
      </p:sp>
      <p:sp>
        <p:nvSpPr>
          <p:cNvPr id="19461" name="Rectangle 1027"/>
          <p:cNvSpPr>
            <a:spLocks noGrp="1" noChangeArrowheads="1"/>
          </p:cNvSpPr>
          <p:nvPr>
            <p:ph idx="1"/>
          </p:nvPr>
        </p:nvSpPr>
        <p:spPr>
          <a:xfrm>
            <a:off x="457200" y="1219200"/>
            <a:ext cx="8229600" cy="5334000"/>
          </a:xfrm>
        </p:spPr>
        <p:txBody>
          <a:bodyPr>
            <a:normAutofit/>
          </a:bodyPr>
          <a:lstStyle/>
          <a:p>
            <a:pPr eaLnBrk="1" hangingPunct="1">
              <a:lnSpc>
                <a:spcPct val="100000"/>
              </a:lnSpc>
              <a:spcBef>
                <a:spcPct val="40000"/>
              </a:spcBef>
            </a:pPr>
            <a:r>
              <a:rPr lang="en-US" sz="2700" b="1" dirty="0" smtClean="0">
                <a:solidFill>
                  <a:srgbClr val="CC0000"/>
                </a:solidFill>
              </a:rPr>
              <a:t>Natural resources</a:t>
            </a:r>
            <a:r>
              <a:rPr lang="en-US" sz="2700" dirty="0" smtClean="0"/>
              <a:t> (</a:t>
            </a:r>
            <a:r>
              <a:rPr lang="en-US" sz="2700" b="1" dirty="0" smtClean="0"/>
              <a:t>N</a:t>
            </a:r>
            <a:r>
              <a:rPr lang="en-US" sz="2700" dirty="0" smtClean="0"/>
              <a:t>):  the inputs into production that nature provides, e.g., land, mineral deposits</a:t>
            </a:r>
          </a:p>
          <a:p>
            <a:pPr eaLnBrk="1" hangingPunct="1">
              <a:lnSpc>
                <a:spcPct val="100000"/>
              </a:lnSpc>
              <a:spcBef>
                <a:spcPct val="40000"/>
              </a:spcBef>
            </a:pPr>
            <a:r>
              <a:rPr lang="en-US" sz="2700" dirty="0" smtClean="0"/>
              <a:t>Other things equal, </a:t>
            </a:r>
            <a:br>
              <a:rPr lang="en-US" sz="2700" dirty="0" smtClean="0"/>
            </a:br>
            <a:r>
              <a:rPr lang="en-US" sz="2700" dirty="0" smtClean="0"/>
              <a:t>more </a:t>
            </a:r>
            <a:r>
              <a:rPr lang="en-US" sz="2700" b="1" dirty="0" smtClean="0"/>
              <a:t>N</a:t>
            </a:r>
            <a:r>
              <a:rPr lang="en-US" sz="2700" dirty="0" smtClean="0"/>
              <a:t> allows a country to produce more </a:t>
            </a:r>
            <a:r>
              <a:rPr lang="en-US" sz="2700" b="1" dirty="0" smtClean="0"/>
              <a:t>Y</a:t>
            </a:r>
            <a:r>
              <a:rPr lang="en-US" sz="2700" dirty="0" smtClean="0"/>
              <a:t>.  </a:t>
            </a:r>
          </a:p>
          <a:p>
            <a:pPr eaLnBrk="1" hangingPunct="1">
              <a:lnSpc>
                <a:spcPct val="100000"/>
              </a:lnSpc>
              <a:spcBef>
                <a:spcPct val="10000"/>
              </a:spcBef>
              <a:buFont typeface="Wingdings" pitchFamily="2" charset="2"/>
              <a:buNone/>
            </a:pPr>
            <a:r>
              <a:rPr lang="en-US" sz="2700" dirty="0" smtClean="0"/>
              <a:t>	In per-worker terms, </a:t>
            </a:r>
            <a:br>
              <a:rPr lang="en-US" sz="2700" dirty="0" smtClean="0"/>
            </a:br>
            <a:r>
              <a:rPr lang="en-US" sz="2700" dirty="0" smtClean="0"/>
              <a:t>an increase in </a:t>
            </a:r>
            <a:r>
              <a:rPr lang="en-US" sz="2700" b="1" dirty="0" smtClean="0"/>
              <a:t>N</a:t>
            </a:r>
            <a:r>
              <a:rPr lang="en-US" sz="2700" dirty="0" smtClean="0"/>
              <a:t>/</a:t>
            </a:r>
            <a:r>
              <a:rPr lang="en-US" sz="2700" b="1" dirty="0" smtClean="0"/>
              <a:t>L</a:t>
            </a:r>
            <a:r>
              <a:rPr lang="en-US" sz="2700" dirty="0" smtClean="0"/>
              <a:t> causes an increase in </a:t>
            </a:r>
            <a:r>
              <a:rPr lang="en-US" sz="2700" b="1" dirty="0" smtClean="0"/>
              <a:t>Y</a:t>
            </a:r>
            <a:r>
              <a:rPr lang="en-US" sz="2700" dirty="0" smtClean="0"/>
              <a:t>/</a:t>
            </a:r>
            <a:r>
              <a:rPr lang="en-US" sz="2700" b="1" dirty="0" smtClean="0"/>
              <a:t>L</a:t>
            </a:r>
            <a:r>
              <a:rPr lang="en-US" sz="2700" dirty="0" smtClean="0"/>
              <a:t>.</a:t>
            </a:r>
          </a:p>
          <a:p>
            <a:pPr eaLnBrk="1" hangingPunct="1">
              <a:lnSpc>
                <a:spcPct val="100000"/>
              </a:lnSpc>
              <a:spcBef>
                <a:spcPct val="40000"/>
              </a:spcBef>
            </a:pPr>
            <a:r>
              <a:rPr lang="en-US" sz="2700" dirty="0" smtClean="0"/>
              <a:t>Some countries are rich because they have abundant natural resources </a:t>
            </a:r>
            <a:br>
              <a:rPr lang="en-US" sz="2700" dirty="0" smtClean="0"/>
            </a:br>
            <a:r>
              <a:rPr lang="en-US" sz="2700" dirty="0" smtClean="0"/>
              <a:t>(e.g., Saudi Arabia has lots of oil). </a:t>
            </a:r>
          </a:p>
          <a:p>
            <a:pPr eaLnBrk="1" hangingPunct="1">
              <a:lnSpc>
                <a:spcPct val="100000"/>
              </a:lnSpc>
              <a:spcBef>
                <a:spcPct val="40000"/>
              </a:spcBef>
            </a:pPr>
            <a:r>
              <a:rPr lang="en-US" sz="2700" dirty="0" smtClean="0"/>
              <a:t>But countries need not have much </a:t>
            </a:r>
            <a:r>
              <a:rPr lang="en-US" sz="2700" b="1" dirty="0" smtClean="0"/>
              <a:t>N</a:t>
            </a:r>
            <a:r>
              <a:rPr lang="en-US" sz="2700" dirty="0" smtClean="0"/>
              <a:t> to be rich </a:t>
            </a:r>
            <a:br>
              <a:rPr lang="en-US" sz="2700" dirty="0" smtClean="0"/>
            </a:br>
            <a:r>
              <a:rPr lang="en-US" sz="2700" dirty="0" smtClean="0"/>
              <a:t>(e.g., Japan imports the </a:t>
            </a:r>
            <a:r>
              <a:rPr lang="en-US" sz="2700" b="1" dirty="0" smtClean="0"/>
              <a:t>N</a:t>
            </a:r>
            <a:r>
              <a:rPr lang="en-US" sz="2700" dirty="0" smtClean="0"/>
              <a:t> it needs).  </a:t>
            </a:r>
          </a:p>
        </p:txBody>
      </p:sp>
    </p:spTree>
    <p:extLst>
      <p:ext uri="{BB962C8B-B14F-4D97-AF65-F5344CB8AC3E}">
        <p14:creationId xmlns:p14="http://schemas.microsoft.com/office/powerpoint/2010/main" xmlns="" val="9158146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461">
                                            <p:txEl>
                                              <p:pRg st="0" end="0"/>
                                            </p:txEl>
                                          </p:spTgt>
                                        </p:tgtEl>
                                        <p:attrNameLst>
                                          <p:attrName>style.visibility</p:attrName>
                                        </p:attrNameLst>
                                      </p:cBhvr>
                                      <p:to>
                                        <p:strVal val="visible"/>
                                      </p:to>
                                    </p:set>
                                    <p:animEffect transition="in" filter="wipe(left)">
                                      <p:cBhvr>
                                        <p:cTn id="7" dur="500"/>
                                        <p:tgtEl>
                                          <p:spTgt spid="1946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461">
                                            <p:txEl>
                                              <p:pRg st="1" end="1"/>
                                            </p:txEl>
                                          </p:spTgt>
                                        </p:tgtEl>
                                        <p:attrNameLst>
                                          <p:attrName>style.visibility</p:attrName>
                                        </p:attrNameLst>
                                      </p:cBhvr>
                                      <p:to>
                                        <p:strVal val="visible"/>
                                      </p:to>
                                    </p:set>
                                    <p:animEffect transition="in" filter="wipe(left)">
                                      <p:cBhvr>
                                        <p:cTn id="12" dur="500"/>
                                        <p:tgtEl>
                                          <p:spTgt spid="1946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461">
                                            <p:txEl>
                                              <p:pRg st="2" end="2"/>
                                            </p:txEl>
                                          </p:spTgt>
                                        </p:tgtEl>
                                        <p:attrNameLst>
                                          <p:attrName>style.visibility</p:attrName>
                                        </p:attrNameLst>
                                      </p:cBhvr>
                                      <p:to>
                                        <p:strVal val="visible"/>
                                      </p:to>
                                    </p:set>
                                    <p:animEffect transition="in" filter="wipe(left)">
                                      <p:cBhvr>
                                        <p:cTn id="17" dur="500"/>
                                        <p:tgtEl>
                                          <p:spTgt spid="1946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461">
                                            <p:txEl>
                                              <p:pRg st="3" end="3"/>
                                            </p:txEl>
                                          </p:spTgt>
                                        </p:tgtEl>
                                        <p:attrNameLst>
                                          <p:attrName>style.visibility</p:attrName>
                                        </p:attrNameLst>
                                      </p:cBhvr>
                                      <p:to>
                                        <p:strVal val="visible"/>
                                      </p:to>
                                    </p:set>
                                    <p:animEffect transition="in" filter="wipe(left)">
                                      <p:cBhvr>
                                        <p:cTn id="22" dur="500"/>
                                        <p:tgtEl>
                                          <p:spTgt spid="1946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461">
                                            <p:txEl>
                                              <p:pRg st="4" end="4"/>
                                            </p:txEl>
                                          </p:spTgt>
                                        </p:tgtEl>
                                        <p:attrNameLst>
                                          <p:attrName>style.visibility</p:attrName>
                                        </p:attrNameLst>
                                      </p:cBhvr>
                                      <p:to>
                                        <p:strVal val="visible"/>
                                      </p:to>
                                    </p:set>
                                    <p:animEffect transition="in" filter="wipe(left)">
                                      <p:cBhvr>
                                        <p:cTn id="27" dur="500"/>
                                        <p:tgtEl>
                                          <p:spTgt spid="1946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build="p" bldLvl="4"/>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p:txBody>
          <a:bodyPr/>
          <a:lstStyle/>
          <a:p>
            <a:pPr eaLnBrk="1" hangingPunct="1"/>
            <a:r>
              <a:rPr lang="en-US" smtClean="0"/>
              <a:t>Technological Knowledge</a:t>
            </a:r>
          </a:p>
        </p:txBody>
      </p:sp>
      <p:sp>
        <p:nvSpPr>
          <p:cNvPr id="20485" name="Rectangle 3"/>
          <p:cNvSpPr>
            <a:spLocks noGrp="1" noChangeArrowheads="1"/>
          </p:cNvSpPr>
          <p:nvPr>
            <p:ph idx="1"/>
          </p:nvPr>
        </p:nvSpPr>
        <p:spPr/>
        <p:txBody>
          <a:bodyPr/>
          <a:lstStyle/>
          <a:p>
            <a:pPr eaLnBrk="1" hangingPunct="1">
              <a:lnSpc>
                <a:spcPct val="100000"/>
              </a:lnSpc>
            </a:pPr>
            <a:r>
              <a:rPr lang="en-US" b="1" dirty="0" smtClean="0">
                <a:solidFill>
                  <a:srgbClr val="CC0000"/>
                </a:solidFill>
              </a:rPr>
              <a:t>Technological knowledge</a:t>
            </a:r>
            <a:r>
              <a:rPr lang="en-US" dirty="0" smtClean="0"/>
              <a:t>:  society’s understanding of the best ways to produce </a:t>
            </a:r>
            <a:r>
              <a:rPr lang="en-US" dirty="0" err="1" smtClean="0"/>
              <a:t>g&amp;s</a:t>
            </a:r>
            <a:endParaRPr lang="en-US" dirty="0" smtClean="0"/>
          </a:p>
          <a:p>
            <a:pPr eaLnBrk="1" hangingPunct="1">
              <a:lnSpc>
                <a:spcPct val="100000"/>
              </a:lnSpc>
            </a:pPr>
            <a:r>
              <a:rPr lang="en-US" dirty="0" smtClean="0"/>
              <a:t>Technological progress does not only mean </a:t>
            </a:r>
            <a:br>
              <a:rPr lang="en-US" dirty="0" smtClean="0"/>
            </a:br>
            <a:r>
              <a:rPr lang="en-US" dirty="0" smtClean="0"/>
              <a:t>a faster computer, a higher-definition TV, </a:t>
            </a:r>
            <a:br>
              <a:rPr lang="en-US" dirty="0" smtClean="0"/>
            </a:br>
            <a:r>
              <a:rPr lang="en-US" dirty="0" smtClean="0"/>
              <a:t>or a smaller cell phone.    </a:t>
            </a:r>
          </a:p>
          <a:p>
            <a:pPr eaLnBrk="1" hangingPunct="1">
              <a:lnSpc>
                <a:spcPct val="100000"/>
              </a:lnSpc>
            </a:pPr>
            <a:r>
              <a:rPr lang="en-US" dirty="0" smtClean="0"/>
              <a:t>It means any advance in knowledge that boosts productivity (allows society to get more output from its resources).  </a:t>
            </a:r>
          </a:p>
          <a:p>
            <a:pPr lvl="1" eaLnBrk="1" hangingPunct="1"/>
            <a:r>
              <a:rPr lang="en-US" dirty="0" smtClean="0"/>
              <a:t>e.g., Henry Ford and the assembly line.  </a:t>
            </a:r>
          </a:p>
        </p:txBody>
      </p:sp>
    </p:spTree>
    <p:extLst>
      <p:ext uri="{BB962C8B-B14F-4D97-AF65-F5344CB8AC3E}">
        <p14:creationId xmlns:p14="http://schemas.microsoft.com/office/powerpoint/2010/main" xmlns="" val="5604840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485">
                                            <p:txEl>
                                              <p:pRg st="0" end="0"/>
                                            </p:txEl>
                                          </p:spTgt>
                                        </p:tgtEl>
                                        <p:attrNameLst>
                                          <p:attrName>style.visibility</p:attrName>
                                        </p:attrNameLst>
                                      </p:cBhvr>
                                      <p:to>
                                        <p:strVal val="visible"/>
                                      </p:to>
                                    </p:set>
                                    <p:animEffect transition="in" filter="wipe(left)">
                                      <p:cBhvr>
                                        <p:cTn id="7" dur="500"/>
                                        <p:tgtEl>
                                          <p:spTgt spid="2048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485">
                                            <p:txEl>
                                              <p:pRg st="1" end="1"/>
                                            </p:txEl>
                                          </p:spTgt>
                                        </p:tgtEl>
                                        <p:attrNameLst>
                                          <p:attrName>style.visibility</p:attrName>
                                        </p:attrNameLst>
                                      </p:cBhvr>
                                      <p:to>
                                        <p:strVal val="visible"/>
                                      </p:to>
                                    </p:set>
                                    <p:animEffect transition="in" filter="wipe(left)">
                                      <p:cBhvr>
                                        <p:cTn id="12" dur="500"/>
                                        <p:tgtEl>
                                          <p:spTgt spid="2048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485">
                                            <p:txEl>
                                              <p:pRg st="2" end="2"/>
                                            </p:txEl>
                                          </p:spTgt>
                                        </p:tgtEl>
                                        <p:attrNameLst>
                                          <p:attrName>style.visibility</p:attrName>
                                        </p:attrNameLst>
                                      </p:cBhvr>
                                      <p:to>
                                        <p:strVal val="visible"/>
                                      </p:to>
                                    </p:set>
                                    <p:animEffect transition="in" filter="wipe(left)">
                                      <p:cBhvr>
                                        <p:cTn id="17" dur="500"/>
                                        <p:tgtEl>
                                          <p:spTgt spid="2048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485">
                                            <p:txEl>
                                              <p:pRg st="3" end="3"/>
                                            </p:txEl>
                                          </p:spTgt>
                                        </p:tgtEl>
                                        <p:attrNameLst>
                                          <p:attrName>style.visibility</p:attrName>
                                        </p:attrNameLst>
                                      </p:cBhvr>
                                      <p:to>
                                        <p:strVal val="visible"/>
                                      </p:to>
                                    </p:set>
                                    <p:animEffect transition="in" filter="wipe(left)">
                                      <p:cBhvr>
                                        <p:cTn id="22" dur="500"/>
                                        <p:tgtEl>
                                          <p:spTgt spid="2048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build="p" bldLvl="4"/>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p:txBody>
          <a:bodyPr/>
          <a:lstStyle/>
          <a:p>
            <a:pPr eaLnBrk="1" hangingPunct="1"/>
            <a:r>
              <a:rPr lang="en-US" smtClean="0"/>
              <a:t>Tech. Knowledge vs. Human Capital</a:t>
            </a:r>
          </a:p>
        </p:txBody>
      </p:sp>
      <p:sp>
        <p:nvSpPr>
          <p:cNvPr id="21509" name="Rectangle 3"/>
          <p:cNvSpPr>
            <a:spLocks noGrp="1" noChangeArrowheads="1"/>
          </p:cNvSpPr>
          <p:nvPr>
            <p:ph idx="1"/>
          </p:nvPr>
        </p:nvSpPr>
        <p:spPr/>
        <p:txBody>
          <a:bodyPr/>
          <a:lstStyle/>
          <a:p>
            <a:pPr eaLnBrk="1" hangingPunct="1"/>
            <a:r>
              <a:rPr lang="en-US" smtClean="0"/>
              <a:t>Technological knowledge refers to society’s understanding of how to produce g&amp;s.  </a:t>
            </a:r>
          </a:p>
          <a:p>
            <a:pPr eaLnBrk="1" hangingPunct="1"/>
            <a:r>
              <a:rPr lang="en-US" smtClean="0"/>
              <a:t>Human capital results from the effort people expend to acquire this knowledge.  </a:t>
            </a:r>
          </a:p>
          <a:p>
            <a:pPr eaLnBrk="1" hangingPunct="1"/>
            <a:r>
              <a:rPr lang="en-US" smtClean="0"/>
              <a:t>Both are important for productivity.  </a:t>
            </a:r>
          </a:p>
        </p:txBody>
      </p:sp>
    </p:spTree>
    <p:extLst>
      <p:ext uri="{BB962C8B-B14F-4D97-AF65-F5344CB8AC3E}">
        <p14:creationId xmlns:p14="http://schemas.microsoft.com/office/powerpoint/2010/main" xmlns="" val="19403995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509">
                                            <p:txEl>
                                              <p:pRg st="0" end="0"/>
                                            </p:txEl>
                                          </p:spTgt>
                                        </p:tgtEl>
                                        <p:attrNameLst>
                                          <p:attrName>style.visibility</p:attrName>
                                        </p:attrNameLst>
                                      </p:cBhvr>
                                      <p:to>
                                        <p:strVal val="visible"/>
                                      </p:to>
                                    </p:set>
                                    <p:animEffect transition="in" filter="wipe(left)">
                                      <p:cBhvr>
                                        <p:cTn id="7" dur="500"/>
                                        <p:tgtEl>
                                          <p:spTgt spid="2150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509">
                                            <p:txEl>
                                              <p:pRg st="1" end="1"/>
                                            </p:txEl>
                                          </p:spTgt>
                                        </p:tgtEl>
                                        <p:attrNameLst>
                                          <p:attrName>style.visibility</p:attrName>
                                        </p:attrNameLst>
                                      </p:cBhvr>
                                      <p:to>
                                        <p:strVal val="visible"/>
                                      </p:to>
                                    </p:set>
                                    <p:animEffect transition="in" filter="wipe(left)">
                                      <p:cBhvr>
                                        <p:cTn id="12" dur="500"/>
                                        <p:tgtEl>
                                          <p:spTgt spid="2150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509">
                                            <p:txEl>
                                              <p:pRg st="2" end="2"/>
                                            </p:txEl>
                                          </p:spTgt>
                                        </p:tgtEl>
                                        <p:attrNameLst>
                                          <p:attrName>style.visibility</p:attrName>
                                        </p:attrNameLst>
                                      </p:cBhvr>
                                      <p:to>
                                        <p:strVal val="visible"/>
                                      </p:to>
                                    </p:set>
                                    <p:animEffect transition="in" filter="wipe(left)">
                                      <p:cBhvr>
                                        <p:cTn id="17" dur="500"/>
                                        <p:tgtEl>
                                          <p:spTgt spid="2150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build="p" bldLvl="4"/>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2" name="Rectangle 2"/>
          <p:cNvSpPr>
            <a:spLocks noGrp="1" noChangeArrowheads="1"/>
          </p:cNvSpPr>
          <p:nvPr>
            <p:ph type="title" idx="4294967295"/>
          </p:nvPr>
        </p:nvSpPr>
        <p:spPr>
          <a:xfrm>
            <a:off x="457200" y="230188"/>
            <a:ext cx="8229600" cy="649287"/>
          </a:xfrm>
        </p:spPr>
        <p:txBody>
          <a:bodyPr/>
          <a:lstStyle/>
          <a:p>
            <a:pPr eaLnBrk="1" hangingPunct="1"/>
            <a:r>
              <a:rPr lang="en-US" smtClean="0"/>
              <a:t>The Production Function</a:t>
            </a:r>
          </a:p>
        </p:txBody>
      </p:sp>
      <p:sp>
        <p:nvSpPr>
          <p:cNvPr id="22533" name="Rectangle 3"/>
          <p:cNvSpPr>
            <a:spLocks noGrp="1" noChangeArrowheads="1"/>
          </p:cNvSpPr>
          <p:nvPr>
            <p:ph type="body" idx="4294967295"/>
          </p:nvPr>
        </p:nvSpPr>
        <p:spPr>
          <a:xfrm>
            <a:off x="457200" y="901700"/>
            <a:ext cx="8229600" cy="5459413"/>
          </a:xfrm>
        </p:spPr>
        <p:txBody>
          <a:bodyPr/>
          <a:lstStyle/>
          <a:p>
            <a:pPr eaLnBrk="1" hangingPunct="1"/>
            <a:r>
              <a:rPr lang="en-US" sz="2700" dirty="0" smtClean="0"/>
              <a:t>The production function is a graph or equation showing the relation between output and inputs:</a:t>
            </a:r>
          </a:p>
          <a:p>
            <a:pPr eaLnBrk="1" hangingPunct="1">
              <a:spcBef>
                <a:spcPct val="35000"/>
              </a:spcBef>
              <a:buFont typeface="Wingdings" pitchFamily="2" charset="2"/>
              <a:buNone/>
            </a:pPr>
            <a:r>
              <a:rPr lang="en-US" sz="2700" dirty="0" smtClean="0"/>
              <a:t>	                     </a:t>
            </a:r>
            <a:r>
              <a:rPr lang="en-US" sz="2700" b="1" dirty="0" smtClean="0">
                <a:solidFill>
                  <a:srgbClr val="0000FF"/>
                </a:solidFill>
              </a:rPr>
              <a:t>Y</a:t>
            </a:r>
            <a:r>
              <a:rPr lang="en-US" sz="2700" dirty="0" smtClean="0">
                <a:solidFill>
                  <a:srgbClr val="0000FF"/>
                </a:solidFill>
              </a:rPr>
              <a:t>  =  </a:t>
            </a:r>
            <a:r>
              <a:rPr lang="en-US" sz="2700" b="1" dirty="0" smtClean="0">
                <a:solidFill>
                  <a:srgbClr val="0000FF"/>
                </a:solidFill>
              </a:rPr>
              <a:t>A</a:t>
            </a:r>
            <a:r>
              <a:rPr lang="en-US" sz="2700" dirty="0" smtClean="0">
                <a:solidFill>
                  <a:srgbClr val="0000FF"/>
                </a:solidFill>
              </a:rPr>
              <a:t> </a:t>
            </a:r>
            <a:r>
              <a:rPr lang="en-US" sz="2700" b="1" dirty="0" smtClean="0">
                <a:solidFill>
                  <a:srgbClr val="0000FF"/>
                </a:solidFill>
              </a:rPr>
              <a:t>F</a:t>
            </a:r>
            <a:r>
              <a:rPr lang="en-US" sz="2700" dirty="0" smtClean="0">
                <a:solidFill>
                  <a:srgbClr val="0000FF"/>
                </a:solidFill>
              </a:rPr>
              <a:t>(</a:t>
            </a:r>
            <a:r>
              <a:rPr lang="en-US" sz="2700" b="1" dirty="0" smtClean="0">
                <a:solidFill>
                  <a:srgbClr val="0000FF"/>
                </a:solidFill>
              </a:rPr>
              <a:t>L</a:t>
            </a:r>
            <a:r>
              <a:rPr lang="en-US" sz="2700" dirty="0" smtClean="0">
                <a:solidFill>
                  <a:srgbClr val="0000FF"/>
                </a:solidFill>
              </a:rPr>
              <a:t>, </a:t>
            </a:r>
            <a:r>
              <a:rPr lang="en-US" sz="2700" b="1" dirty="0" smtClean="0">
                <a:solidFill>
                  <a:srgbClr val="0000FF"/>
                </a:solidFill>
              </a:rPr>
              <a:t>K</a:t>
            </a:r>
            <a:r>
              <a:rPr lang="en-US" sz="2700" dirty="0" smtClean="0">
                <a:solidFill>
                  <a:srgbClr val="0000FF"/>
                </a:solidFill>
              </a:rPr>
              <a:t>, </a:t>
            </a:r>
            <a:r>
              <a:rPr lang="en-US" sz="2700" b="1" dirty="0" smtClean="0">
                <a:solidFill>
                  <a:srgbClr val="0000FF"/>
                </a:solidFill>
              </a:rPr>
              <a:t>H</a:t>
            </a:r>
            <a:r>
              <a:rPr lang="en-US" sz="2700" dirty="0" smtClean="0">
                <a:solidFill>
                  <a:srgbClr val="0000FF"/>
                </a:solidFill>
              </a:rPr>
              <a:t>, </a:t>
            </a:r>
            <a:r>
              <a:rPr lang="en-US" sz="2700" b="1" dirty="0" smtClean="0">
                <a:solidFill>
                  <a:srgbClr val="0000FF"/>
                </a:solidFill>
              </a:rPr>
              <a:t>N</a:t>
            </a:r>
            <a:r>
              <a:rPr lang="en-US" sz="2700" dirty="0" smtClean="0">
                <a:solidFill>
                  <a:srgbClr val="0000FF"/>
                </a:solidFill>
              </a:rPr>
              <a:t>)</a:t>
            </a:r>
          </a:p>
          <a:p>
            <a:pPr lvl="1" eaLnBrk="1" hangingPunct="1">
              <a:lnSpc>
                <a:spcPct val="105000"/>
              </a:lnSpc>
              <a:spcBef>
                <a:spcPct val="40000"/>
              </a:spcBef>
              <a:buClr>
                <a:srgbClr val="CC0000"/>
              </a:buClr>
              <a:buFont typeface="Wingdings" pitchFamily="2" charset="2"/>
              <a:buNone/>
            </a:pPr>
            <a:r>
              <a:rPr lang="en-US" sz="2600" b="1" dirty="0" smtClean="0">
                <a:solidFill>
                  <a:srgbClr val="0000FF"/>
                </a:solidFill>
              </a:rPr>
              <a:t>	F</a:t>
            </a:r>
            <a:r>
              <a:rPr lang="en-US" sz="2600" dirty="0" smtClean="0">
                <a:solidFill>
                  <a:srgbClr val="0000FF"/>
                </a:solidFill>
              </a:rPr>
              <a:t>( )</a:t>
            </a:r>
            <a:r>
              <a:rPr lang="en-US" sz="2600" dirty="0" smtClean="0"/>
              <a:t> is a function that shows how inputs are combined to produce output  </a:t>
            </a:r>
          </a:p>
          <a:p>
            <a:pPr lvl="1" eaLnBrk="1" hangingPunct="1">
              <a:lnSpc>
                <a:spcPct val="105000"/>
              </a:lnSpc>
              <a:spcBef>
                <a:spcPct val="40000"/>
              </a:spcBef>
              <a:buClr>
                <a:srgbClr val="CC0000"/>
              </a:buClr>
              <a:buFont typeface="Wingdings" pitchFamily="2" charset="2"/>
              <a:buNone/>
            </a:pPr>
            <a:r>
              <a:rPr lang="en-US" sz="2600" dirty="0" smtClean="0"/>
              <a:t>	“</a:t>
            </a:r>
            <a:r>
              <a:rPr lang="en-US" sz="2600" b="1" dirty="0" smtClean="0">
                <a:solidFill>
                  <a:srgbClr val="0000FF"/>
                </a:solidFill>
              </a:rPr>
              <a:t>A</a:t>
            </a:r>
            <a:r>
              <a:rPr lang="en-US" sz="2600" dirty="0" smtClean="0"/>
              <a:t>” is the level of technology  </a:t>
            </a:r>
          </a:p>
          <a:p>
            <a:pPr eaLnBrk="1" hangingPunct="1">
              <a:spcBef>
                <a:spcPct val="40000"/>
              </a:spcBef>
            </a:pPr>
            <a:r>
              <a:rPr lang="en-US" sz="2700" dirty="0" smtClean="0"/>
              <a:t>“</a:t>
            </a:r>
            <a:r>
              <a:rPr lang="en-US" sz="2700" b="1" dirty="0" smtClean="0"/>
              <a:t>A</a:t>
            </a:r>
            <a:r>
              <a:rPr lang="en-US" sz="2700" dirty="0" smtClean="0"/>
              <a:t>” multiplies the function </a:t>
            </a:r>
            <a:r>
              <a:rPr lang="en-US" sz="2700" b="1" dirty="0" smtClean="0"/>
              <a:t>F</a:t>
            </a:r>
            <a:r>
              <a:rPr lang="en-US" sz="2700" dirty="0" smtClean="0"/>
              <a:t>( ), </a:t>
            </a:r>
            <a:br>
              <a:rPr lang="en-US" sz="2700" dirty="0" smtClean="0"/>
            </a:br>
            <a:r>
              <a:rPr lang="en-US" sz="2700" dirty="0" smtClean="0"/>
              <a:t>so improvements in technology (increases in “</a:t>
            </a:r>
            <a:r>
              <a:rPr lang="en-US" sz="2700" b="1" dirty="0" smtClean="0"/>
              <a:t>A</a:t>
            </a:r>
            <a:r>
              <a:rPr lang="en-US" sz="2700" dirty="0" smtClean="0"/>
              <a:t>”) allow more output (</a:t>
            </a:r>
            <a:r>
              <a:rPr lang="en-US" sz="2700" b="1" dirty="0" smtClean="0"/>
              <a:t>Y</a:t>
            </a:r>
            <a:r>
              <a:rPr lang="en-US" sz="2700" dirty="0" smtClean="0"/>
              <a:t>) to be produced from any given combination of inputs.  </a:t>
            </a:r>
          </a:p>
        </p:txBody>
      </p:sp>
    </p:spTree>
    <p:extLst>
      <p:ext uri="{BB962C8B-B14F-4D97-AF65-F5344CB8AC3E}">
        <p14:creationId xmlns:p14="http://schemas.microsoft.com/office/powerpoint/2010/main" xmlns="" val="25377695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533">
                                            <p:txEl>
                                              <p:pRg st="0" end="0"/>
                                            </p:txEl>
                                          </p:spTgt>
                                        </p:tgtEl>
                                        <p:attrNameLst>
                                          <p:attrName>style.visibility</p:attrName>
                                        </p:attrNameLst>
                                      </p:cBhvr>
                                      <p:to>
                                        <p:strVal val="visible"/>
                                      </p:to>
                                    </p:set>
                                    <p:animEffect transition="in" filter="wipe(left)">
                                      <p:cBhvr>
                                        <p:cTn id="7" dur="500"/>
                                        <p:tgtEl>
                                          <p:spTgt spid="2253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533">
                                            <p:txEl>
                                              <p:pRg st="1" end="1"/>
                                            </p:txEl>
                                          </p:spTgt>
                                        </p:tgtEl>
                                        <p:attrNameLst>
                                          <p:attrName>style.visibility</p:attrName>
                                        </p:attrNameLst>
                                      </p:cBhvr>
                                      <p:to>
                                        <p:strVal val="visible"/>
                                      </p:to>
                                    </p:set>
                                    <p:animEffect transition="in" filter="wipe(left)">
                                      <p:cBhvr>
                                        <p:cTn id="12" dur="500"/>
                                        <p:tgtEl>
                                          <p:spTgt spid="2253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533">
                                            <p:txEl>
                                              <p:pRg st="2" end="2"/>
                                            </p:txEl>
                                          </p:spTgt>
                                        </p:tgtEl>
                                        <p:attrNameLst>
                                          <p:attrName>style.visibility</p:attrName>
                                        </p:attrNameLst>
                                      </p:cBhvr>
                                      <p:to>
                                        <p:strVal val="visible"/>
                                      </p:to>
                                    </p:set>
                                    <p:animEffect transition="in" filter="wipe(left)">
                                      <p:cBhvr>
                                        <p:cTn id="17" dur="500"/>
                                        <p:tgtEl>
                                          <p:spTgt spid="2253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533">
                                            <p:txEl>
                                              <p:pRg st="3" end="3"/>
                                            </p:txEl>
                                          </p:spTgt>
                                        </p:tgtEl>
                                        <p:attrNameLst>
                                          <p:attrName>style.visibility</p:attrName>
                                        </p:attrNameLst>
                                      </p:cBhvr>
                                      <p:to>
                                        <p:strVal val="visible"/>
                                      </p:to>
                                    </p:set>
                                    <p:animEffect transition="in" filter="wipe(left)">
                                      <p:cBhvr>
                                        <p:cTn id="22" dur="500"/>
                                        <p:tgtEl>
                                          <p:spTgt spid="2253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533">
                                            <p:txEl>
                                              <p:pRg st="4" end="4"/>
                                            </p:txEl>
                                          </p:spTgt>
                                        </p:tgtEl>
                                        <p:attrNameLst>
                                          <p:attrName>style.visibility</p:attrName>
                                        </p:attrNameLst>
                                      </p:cBhvr>
                                      <p:to>
                                        <p:strVal val="visible"/>
                                      </p:to>
                                    </p:set>
                                    <p:animEffect transition="in" filter="wipe(left)">
                                      <p:cBhvr>
                                        <p:cTn id="27" dur="500"/>
                                        <p:tgtEl>
                                          <p:spTgt spid="2253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build="p" bldLvl="4"/>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6" name="Rectangle 2"/>
          <p:cNvSpPr>
            <a:spLocks noGrp="1" noChangeArrowheads="1"/>
          </p:cNvSpPr>
          <p:nvPr>
            <p:ph type="title" idx="4294967295"/>
          </p:nvPr>
        </p:nvSpPr>
        <p:spPr>
          <a:xfrm>
            <a:off x="457200" y="233363"/>
            <a:ext cx="8229600" cy="649287"/>
          </a:xfrm>
        </p:spPr>
        <p:txBody>
          <a:bodyPr/>
          <a:lstStyle/>
          <a:p>
            <a:pPr eaLnBrk="1" hangingPunct="1"/>
            <a:r>
              <a:rPr lang="en-US" smtClean="0"/>
              <a:t>The Production Function</a:t>
            </a:r>
          </a:p>
        </p:txBody>
      </p:sp>
      <p:sp>
        <p:nvSpPr>
          <p:cNvPr id="23557" name="Rectangle 3"/>
          <p:cNvSpPr>
            <a:spLocks noGrp="1" noChangeArrowheads="1"/>
          </p:cNvSpPr>
          <p:nvPr>
            <p:ph type="body" idx="4294967295"/>
          </p:nvPr>
        </p:nvSpPr>
        <p:spPr>
          <a:xfrm>
            <a:off x="373063" y="1462088"/>
            <a:ext cx="8313737" cy="2760662"/>
          </a:xfrm>
        </p:spPr>
        <p:txBody>
          <a:bodyPr/>
          <a:lstStyle/>
          <a:p>
            <a:pPr eaLnBrk="1" hangingPunct="1">
              <a:lnSpc>
                <a:spcPct val="100000"/>
              </a:lnSpc>
              <a:spcBef>
                <a:spcPct val="40000"/>
              </a:spcBef>
            </a:pPr>
            <a:r>
              <a:rPr lang="en-US" sz="2700" smtClean="0"/>
              <a:t>The production function has the property </a:t>
            </a:r>
            <a:br>
              <a:rPr lang="en-US" sz="2700" smtClean="0"/>
            </a:br>
            <a:r>
              <a:rPr lang="en-US" sz="2700" b="1" smtClean="0">
                <a:solidFill>
                  <a:srgbClr val="CC0000"/>
                </a:solidFill>
              </a:rPr>
              <a:t>constant returns to scale</a:t>
            </a:r>
            <a:r>
              <a:rPr lang="en-US" sz="2700" smtClean="0"/>
              <a:t>:  Changing all inputs </a:t>
            </a:r>
            <a:br>
              <a:rPr lang="en-US" sz="2700" smtClean="0"/>
            </a:br>
            <a:r>
              <a:rPr lang="en-US" sz="2700" smtClean="0"/>
              <a:t>by the same percentage causes output to change by that percentage.  For example, </a:t>
            </a:r>
          </a:p>
          <a:p>
            <a:pPr eaLnBrk="1" hangingPunct="1">
              <a:lnSpc>
                <a:spcPct val="100000"/>
              </a:lnSpc>
              <a:spcBef>
                <a:spcPct val="40000"/>
              </a:spcBef>
            </a:pPr>
            <a:r>
              <a:rPr lang="en-US" sz="2700" smtClean="0"/>
              <a:t>Doubling all inputs (multiplying each by 2) </a:t>
            </a:r>
            <a:br>
              <a:rPr lang="en-US" sz="2700" smtClean="0"/>
            </a:br>
            <a:r>
              <a:rPr lang="en-US" sz="2700" smtClean="0"/>
              <a:t>causes output to double:</a:t>
            </a:r>
          </a:p>
        </p:txBody>
      </p:sp>
      <p:sp>
        <p:nvSpPr>
          <p:cNvPr id="23558" name="Text Box 4"/>
          <p:cNvSpPr txBox="1">
            <a:spLocks noChangeArrowheads="1"/>
          </p:cNvSpPr>
          <p:nvPr/>
        </p:nvSpPr>
        <p:spPr bwMode="auto">
          <a:xfrm>
            <a:off x="1162050" y="901700"/>
            <a:ext cx="6565900" cy="53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05000"/>
              </a:lnSpc>
              <a:spcBef>
                <a:spcPct val="40000"/>
              </a:spcBef>
              <a:buClr>
                <a:srgbClr val="00B85C"/>
              </a:buClr>
              <a:buSzPct val="120000"/>
              <a:buFont typeface="Wingdings" pitchFamily="2" charset="2"/>
              <a:buNone/>
            </a:pPr>
            <a:r>
              <a:rPr lang="en-US" sz="2800" b="1">
                <a:cs typeface="Arial" charset="0"/>
              </a:rPr>
              <a:t>Y</a:t>
            </a:r>
            <a:r>
              <a:rPr lang="en-US" sz="2800">
                <a:cs typeface="Arial" charset="0"/>
              </a:rPr>
              <a:t>  =  </a:t>
            </a:r>
            <a:r>
              <a:rPr lang="en-US" sz="2800" b="1">
                <a:cs typeface="Arial" charset="0"/>
              </a:rPr>
              <a:t>A</a:t>
            </a:r>
            <a:r>
              <a:rPr lang="en-US" sz="2800">
                <a:cs typeface="Arial" charset="0"/>
              </a:rPr>
              <a:t> </a:t>
            </a:r>
            <a:r>
              <a:rPr lang="en-US" sz="2800" b="1">
                <a:cs typeface="Arial" charset="0"/>
              </a:rPr>
              <a:t>F</a:t>
            </a:r>
            <a:r>
              <a:rPr lang="en-US" sz="2800">
                <a:cs typeface="Arial" charset="0"/>
              </a:rPr>
              <a:t>(</a:t>
            </a:r>
            <a:r>
              <a:rPr lang="en-US" sz="2800" b="1">
                <a:cs typeface="Arial" charset="0"/>
              </a:rPr>
              <a:t>L</a:t>
            </a:r>
            <a:r>
              <a:rPr lang="en-US" sz="2800">
                <a:cs typeface="Arial" charset="0"/>
              </a:rPr>
              <a:t>, </a:t>
            </a:r>
            <a:r>
              <a:rPr lang="en-US" sz="2800" b="1">
                <a:cs typeface="Arial" charset="0"/>
              </a:rPr>
              <a:t>K</a:t>
            </a:r>
            <a:r>
              <a:rPr lang="en-US" sz="2800">
                <a:cs typeface="Arial" charset="0"/>
              </a:rPr>
              <a:t>, </a:t>
            </a:r>
            <a:r>
              <a:rPr lang="en-US" sz="2800" b="1">
                <a:cs typeface="Arial" charset="0"/>
              </a:rPr>
              <a:t>H</a:t>
            </a:r>
            <a:r>
              <a:rPr lang="en-US" sz="2800">
                <a:cs typeface="Arial" charset="0"/>
              </a:rPr>
              <a:t>, </a:t>
            </a:r>
            <a:r>
              <a:rPr lang="en-US" sz="2800" b="1">
                <a:cs typeface="Arial" charset="0"/>
              </a:rPr>
              <a:t>N</a:t>
            </a:r>
            <a:r>
              <a:rPr lang="en-US" sz="2800">
                <a:cs typeface="Arial" charset="0"/>
              </a:rPr>
              <a:t>)</a:t>
            </a:r>
            <a:endParaRPr lang="en-US">
              <a:cs typeface="Arial" charset="0"/>
            </a:endParaRPr>
          </a:p>
        </p:txBody>
      </p:sp>
      <p:sp>
        <p:nvSpPr>
          <p:cNvPr id="82949" name="Text Box 5"/>
          <p:cNvSpPr txBox="1">
            <a:spLocks noChangeArrowheads="1"/>
          </p:cNvSpPr>
          <p:nvPr/>
        </p:nvSpPr>
        <p:spPr bwMode="auto">
          <a:xfrm>
            <a:off x="1169988" y="4165600"/>
            <a:ext cx="6565900" cy="53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05000"/>
              </a:lnSpc>
              <a:spcBef>
                <a:spcPct val="40000"/>
              </a:spcBef>
              <a:buClr>
                <a:srgbClr val="00B85C"/>
              </a:buClr>
              <a:buSzPct val="120000"/>
              <a:buFont typeface="Wingdings" pitchFamily="2" charset="2"/>
              <a:buNone/>
            </a:pPr>
            <a:r>
              <a:rPr lang="en-US" sz="2800">
                <a:cs typeface="Arial" charset="0"/>
              </a:rPr>
              <a:t>2</a:t>
            </a:r>
            <a:r>
              <a:rPr lang="en-US" sz="2800" b="1">
                <a:cs typeface="Arial" charset="0"/>
              </a:rPr>
              <a:t>Y</a:t>
            </a:r>
            <a:r>
              <a:rPr lang="en-US" sz="2800">
                <a:cs typeface="Arial" charset="0"/>
              </a:rPr>
              <a:t>  =  </a:t>
            </a:r>
            <a:r>
              <a:rPr lang="en-US" sz="2800" b="1">
                <a:cs typeface="Arial" charset="0"/>
              </a:rPr>
              <a:t>A</a:t>
            </a:r>
            <a:r>
              <a:rPr lang="en-US" sz="2800">
                <a:cs typeface="Arial" charset="0"/>
              </a:rPr>
              <a:t> </a:t>
            </a:r>
            <a:r>
              <a:rPr lang="en-US" sz="2800" b="1">
                <a:cs typeface="Arial" charset="0"/>
              </a:rPr>
              <a:t>F</a:t>
            </a:r>
            <a:r>
              <a:rPr lang="en-US" sz="2800">
                <a:cs typeface="Arial" charset="0"/>
              </a:rPr>
              <a:t>(2</a:t>
            </a:r>
            <a:r>
              <a:rPr lang="en-US" sz="2800" b="1">
                <a:cs typeface="Arial" charset="0"/>
              </a:rPr>
              <a:t>L</a:t>
            </a:r>
            <a:r>
              <a:rPr lang="en-US" sz="2800">
                <a:cs typeface="Arial" charset="0"/>
              </a:rPr>
              <a:t>, 2</a:t>
            </a:r>
            <a:r>
              <a:rPr lang="en-US" sz="2800" b="1">
                <a:cs typeface="Arial" charset="0"/>
              </a:rPr>
              <a:t>K</a:t>
            </a:r>
            <a:r>
              <a:rPr lang="en-US" sz="2800">
                <a:cs typeface="Arial" charset="0"/>
              </a:rPr>
              <a:t>, 2</a:t>
            </a:r>
            <a:r>
              <a:rPr lang="en-US" sz="2800" b="1">
                <a:cs typeface="Arial" charset="0"/>
              </a:rPr>
              <a:t>H</a:t>
            </a:r>
            <a:r>
              <a:rPr lang="en-US" sz="2800">
                <a:cs typeface="Arial" charset="0"/>
              </a:rPr>
              <a:t>, 2</a:t>
            </a:r>
            <a:r>
              <a:rPr lang="en-US" sz="2800" b="1">
                <a:cs typeface="Arial" charset="0"/>
              </a:rPr>
              <a:t>N</a:t>
            </a:r>
            <a:r>
              <a:rPr lang="en-US" sz="2800">
                <a:cs typeface="Arial" charset="0"/>
              </a:rPr>
              <a:t>)</a:t>
            </a:r>
            <a:endParaRPr lang="en-US">
              <a:cs typeface="Arial" charset="0"/>
            </a:endParaRPr>
          </a:p>
        </p:txBody>
      </p:sp>
      <p:sp>
        <p:nvSpPr>
          <p:cNvPr id="82950" name="Rectangle 6"/>
          <p:cNvSpPr>
            <a:spLocks noChangeArrowheads="1"/>
          </p:cNvSpPr>
          <p:nvPr/>
        </p:nvSpPr>
        <p:spPr bwMode="auto">
          <a:xfrm>
            <a:off x="382588" y="4791075"/>
            <a:ext cx="8229600" cy="97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40000"/>
              </a:spcBef>
              <a:buClr>
                <a:srgbClr val="339966"/>
              </a:buClr>
              <a:buSzPct val="120000"/>
              <a:buFont typeface="Wingdings" pitchFamily="2" charset="2"/>
              <a:buChar char="§"/>
            </a:pPr>
            <a:r>
              <a:rPr lang="en-US" sz="2700">
                <a:cs typeface="Arial" charset="0"/>
              </a:rPr>
              <a:t>Increasing all inputs 10% (multiplying each by 1.1) causes output to increase by 10%:</a:t>
            </a:r>
          </a:p>
        </p:txBody>
      </p:sp>
      <p:sp>
        <p:nvSpPr>
          <p:cNvPr id="82951" name="Text Box 7"/>
          <p:cNvSpPr txBox="1">
            <a:spLocks noChangeArrowheads="1"/>
          </p:cNvSpPr>
          <p:nvPr/>
        </p:nvSpPr>
        <p:spPr bwMode="auto">
          <a:xfrm>
            <a:off x="1166813" y="5695950"/>
            <a:ext cx="6565900" cy="53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05000"/>
              </a:lnSpc>
              <a:spcBef>
                <a:spcPct val="40000"/>
              </a:spcBef>
              <a:buClr>
                <a:srgbClr val="00B85C"/>
              </a:buClr>
              <a:buSzPct val="120000"/>
              <a:buFont typeface="Wingdings" pitchFamily="2" charset="2"/>
              <a:buNone/>
            </a:pPr>
            <a:r>
              <a:rPr lang="en-US" sz="2800">
                <a:cs typeface="Arial" charset="0"/>
              </a:rPr>
              <a:t>1.1</a:t>
            </a:r>
            <a:r>
              <a:rPr lang="en-US" sz="2800" b="1">
                <a:cs typeface="Arial" charset="0"/>
              </a:rPr>
              <a:t>Y</a:t>
            </a:r>
            <a:r>
              <a:rPr lang="en-US" sz="2800">
                <a:cs typeface="Arial" charset="0"/>
              </a:rPr>
              <a:t>  =  </a:t>
            </a:r>
            <a:r>
              <a:rPr lang="en-US" sz="2800" b="1">
                <a:cs typeface="Arial" charset="0"/>
              </a:rPr>
              <a:t>A</a:t>
            </a:r>
            <a:r>
              <a:rPr lang="en-US" sz="2800">
                <a:cs typeface="Arial" charset="0"/>
              </a:rPr>
              <a:t> </a:t>
            </a:r>
            <a:r>
              <a:rPr lang="en-US" sz="2800" b="1">
                <a:cs typeface="Arial" charset="0"/>
              </a:rPr>
              <a:t>F</a:t>
            </a:r>
            <a:r>
              <a:rPr lang="en-US" sz="2800">
                <a:cs typeface="Arial" charset="0"/>
              </a:rPr>
              <a:t>(1.1</a:t>
            </a:r>
            <a:r>
              <a:rPr lang="en-US" sz="2800" b="1">
                <a:cs typeface="Arial" charset="0"/>
              </a:rPr>
              <a:t>L</a:t>
            </a:r>
            <a:r>
              <a:rPr lang="en-US" sz="2800">
                <a:cs typeface="Arial" charset="0"/>
              </a:rPr>
              <a:t>, 1.1</a:t>
            </a:r>
            <a:r>
              <a:rPr lang="en-US" sz="2800" b="1">
                <a:cs typeface="Arial" charset="0"/>
              </a:rPr>
              <a:t>K</a:t>
            </a:r>
            <a:r>
              <a:rPr lang="en-US" sz="2800">
                <a:cs typeface="Arial" charset="0"/>
              </a:rPr>
              <a:t>, 1.1</a:t>
            </a:r>
            <a:r>
              <a:rPr lang="en-US" sz="2800" b="1">
                <a:cs typeface="Arial" charset="0"/>
              </a:rPr>
              <a:t>H</a:t>
            </a:r>
            <a:r>
              <a:rPr lang="en-US" sz="2800">
                <a:cs typeface="Arial" charset="0"/>
              </a:rPr>
              <a:t>, 1.1</a:t>
            </a:r>
            <a:r>
              <a:rPr lang="en-US" sz="2800" b="1">
                <a:cs typeface="Arial" charset="0"/>
              </a:rPr>
              <a:t>N</a:t>
            </a:r>
            <a:r>
              <a:rPr lang="en-US" sz="2800">
                <a:cs typeface="Arial" charset="0"/>
              </a:rPr>
              <a:t>)</a:t>
            </a:r>
          </a:p>
        </p:txBody>
      </p:sp>
    </p:spTree>
    <p:extLst>
      <p:ext uri="{BB962C8B-B14F-4D97-AF65-F5344CB8AC3E}">
        <p14:creationId xmlns:p14="http://schemas.microsoft.com/office/powerpoint/2010/main" xmlns="" val="43232826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557">
                                            <p:txEl>
                                              <p:pRg st="0" end="0"/>
                                            </p:txEl>
                                          </p:spTgt>
                                        </p:tgtEl>
                                        <p:attrNameLst>
                                          <p:attrName>style.visibility</p:attrName>
                                        </p:attrNameLst>
                                      </p:cBhvr>
                                      <p:to>
                                        <p:strVal val="visible"/>
                                      </p:to>
                                    </p:set>
                                    <p:animEffect transition="in" filter="wipe(left)">
                                      <p:cBhvr>
                                        <p:cTn id="7" dur="500"/>
                                        <p:tgtEl>
                                          <p:spTgt spid="2355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557">
                                            <p:txEl>
                                              <p:pRg st="1" end="1"/>
                                            </p:txEl>
                                          </p:spTgt>
                                        </p:tgtEl>
                                        <p:attrNameLst>
                                          <p:attrName>style.visibility</p:attrName>
                                        </p:attrNameLst>
                                      </p:cBhvr>
                                      <p:to>
                                        <p:strVal val="visible"/>
                                      </p:to>
                                    </p:set>
                                    <p:animEffect transition="in" filter="wipe(left)">
                                      <p:cBhvr>
                                        <p:cTn id="12" dur="500"/>
                                        <p:tgtEl>
                                          <p:spTgt spid="2355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2949"/>
                                        </p:tgtEl>
                                        <p:attrNameLst>
                                          <p:attrName>style.visibility</p:attrName>
                                        </p:attrNameLst>
                                      </p:cBhvr>
                                      <p:to>
                                        <p:strVal val="visible"/>
                                      </p:to>
                                    </p:set>
                                    <p:animEffect transition="in" filter="fade">
                                      <p:cBhvr>
                                        <p:cTn id="17" dur="500"/>
                                        <p:tgtEl>
                                          <p:spTgt spid="8294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2950"/>
                                        </p:tgtEl>
                                        <p:attrNameLst>
                                          <p:attrName>style.visibility</p:attrName>
                                        </p:attrNameLst>
                                      </p:cBhvr>
                                      <p:to>
                                        <p:strVal val="visible"/>
                                      </p:to>
                                    </p:set>
                                    <p:animEffect transition="in" filter="wipe(left)">
                                      <p:cBhvr>
                                        <p:cTn id="22" dur="500"/>
                                        <p:tgtEl>
                                          <p:spTgt spid="8295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2951"/>
                                        </p:tgtEl>
                                        <p:attrNameLst>
                                          <p:attrName>style.visibility</p:attrName>
                                        </p:attrNameLst>
                                      </p:cBhvr>
                                      <p:to>
                                        <p:strVal val="visible"/>
                                      </p:to>
                                    </p:set>
                                    <p:animEffect transition="in" filter="fade">
                                      <p:cBhvr>
                                        <p:cTn id="27" dur="500"/>
                                        <p:tgtEl>
                                          <p:spTgt spid="829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build="p" bldLvl="4"/>
      <p:bldP spid="82949" grpId="0"/>
      <p:bldP spid="82950" grpId="0"/>
      <p:bldP spid="82951"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80" name="Rectangle 2"/>
          <p:cNvSpPr>
            <a:spLocks noGrp="1" noChangeArrowheads="1"/>
          </p:cNvSpPr>
          <p:nvPr>
            <p:ph type="title" idx="4294967295"/>
          </p:nvPr>
        </p:nvSpPr>
        <p:spPr>
          <a:xfrm>
            <a:off x="457200" y="230188"/>
            <a:ext cx="8229600" cy="649287"/>
          </a:xfrm>
        </p:spPr>
        <p:txBody>
          <a:bodyPr/>
          <a:lstStyle/>
          <a:p>
            <a:pPr eaLnBrk="1" hangingPunct="1"/>
            <a:r>
              <a:rPr lang="en-US" smtClean="0"/>
              <a:t>The Production Function</a:t>
            </a:r>
          </a:p>
        </p:txBody>
      </p:sp>
      <p:sp>
        <p:nvSpPr>
          <p:cNvPr id="124931" name="Rectangle 3"/>
          <p:cNvSpPr>
            <a:spLocks noGrp="1" noChangeArrowheads="1"/>
          </p:cNvSpPr>
          <p:nvPr>
            <p:ph type="body" idx="4294967295"/>
          </p:nvPr>
        </p:nvSpPr>
        <p:spPr>
          <a:xfrm>
            <a:off x="457200" y="1450975"/>
            <a:ext cx="8229600" cy="4913313"/>
          </a:xfrm>
        </p:spPr>
        <p:txBody>
          <a:bodyPr/>
          <a:lstStyle/>
          <a:p>
            <a:pPr eaLnBrk="1" hangingPunct="1">
              <a:lnSpc>
                <a:spcPct val="100000"/>
              </a:lnSpc>
            </a:pPr>
            <a:r>
              <a:rPr lang="en-US" sz="2700" smtClean="0"/>
              <a:t>If we multiply each input by 1/</a:t>
            </a:r>
            <a:r>
              <a:rPr lang="en-US" sz="2700" b="1" smtClean="0"/>
              <a:t>L</a:t>
            </a:r>
            <a:r>
              <a:rPr lang="en-US" sz="2700" smtClean="0"/>
              <a:t>, then </a:t>
            </a:r>
            <a:br>
              <a:rPr lang="en-US" sz="2700" smtClean="0"/>
            </a:br>
            <a:r>
              <a:rPr lang="en-US" sz="2700" smtClean="0"/>
              <a:t>output is multiplied by 1/</a:t>
            </a:r>
            <a:r>
              <a:rPr lang="en-US" sz="2700" b="1" smtClean="0"/>
              <a:t>L</a:t>
            </a:r>
            <a:r>
              <a:rPr lang="en-US" sz="2700" smtClean="0"/>
              <a:t>:  </a:t>
            </a:r>
          </a:p>
          <a:p>
            <a:pPr eaLnBrk="1" hangingPunct="1">
              <a:lnSpc>
                <a:spcPct val="100000"/>
              </a:lnSpc>
              <a:buFont typeface="Wingdings" pitchFamily="2" charset="2"/>
              <a:buNone/>
            </a:pPr>
            <a:r>
              <a:rPr lang="en-US" sz="2700" b="1" smtClean="0"/>
              <a:t>		Y</a:t>
            </a:r>
            <a:r>
              <a:rPr lang="en-US" sz="2700" smtClean="0"/>
              <a:t>/</a:t>
            </a:r>
            <a:r>
              <a:rPr lang="en-US" sz="2700" b="1" smtClean="0"/>
              <a:t>L</a:t>
            </a:r>
            <a:r>
              <a:rPr lang="en-US" sz="2700" smtClean="0"/>
              <a:t>  =  </a:t>
            </a:r>
            <a:r>
              <a:rPr lang="en-US" sz="2700" b="1" smtClean="0"/>
              <a:t>A</a:t>
            </a:r>
            <a:r>
              <a:rPr lang="en-US" sz="2700" smtClean="0"/>
              <a:t> </a:t>
            </a:r>
            <a:r>
              <a:rPr lang="en-US" sz="2700" b="1" smtClean="0"/>
              <a:t>F</a:t>
            </a:r>
            <a:r>
              <a:rPr lang="en-US" sz="2700" smtClean="0"/>
              <a:t>(1, </a:t>
            </a:r>
            <a:r>
              <a:rPr lang="en-US" sz="2700" b="1" smtClean="0"/>
              <a:t>K</a:t>
            </a:r>
            <a:r>
              <a:rPr lang="en-US" sz="2700" smtClean="0"/>
              <a:t>/</a:t>
            </a:r>
            <a:r>
              <a:rPr lang="en-US" sz="2700" b="1" smtClean="0"/>
              <a:t>L</a:t>
            </a:r>
            <a:r>
              <a:rPr lang="en-US" sz="2700" smtClean="0"/>
              <a:t>, </a:t>
            </a:r>
            <a:r>
              <a:rPr lang="en-US" sz="2700" b="1" smtClean="0"/>
              <a:t>H</a:t>
            </a:r>
            <a:r>
              <a:rPr lang="en-US" sz="2700" smtClean="0"/>
              <a:t>/</a:t>
            </a:r>
            <a:r>
              <a:rPr lang="en-US" sz="2700" b="1" smtClean="0"/>
              <a:t>L</a:t>
            </a:r>
            <a:r>
              <a:rPr lang="en-US" sz="2700" smtClean="0"/>
              <a:t>, </a:t>
            </a:r>
            <a:r>
              <a:rPr lang="en-US" sz="2700" b="1" smtClean="0"/>
              <a:t>N</a:t>
            </a:r>
            <a:r>
              <a:rPr lang="en-US" sz="2700" smtClean="0"/>
              <a:t>/</a:t>
            </a:r>
            <a:r>
              <a:rPr lang="en-US" sz="2700" b="1" smtClean="0"/>
              <a:t>L</a:t>
            </a:r>
            <a:r>
              <a:rPr lang="en-US" sz="2700" smtClean="0"/>
              <a:t>)</a:t>
            </a:r>
          </a:p>
          <a:p>
            <a:pPr eaLnBrk="1" hangingPunct="1">
              <a:lnSpc>
                <a:spcPct val="100000"/>
              </a:lnSpc>
            </a:pPr>
            <a:r>
              <a:rPr lang="en-US" sz="2700" smtClean="0"/>
              <a:t>This equation shows that productivity </a:t>
            </a:r>
            <a:br>
              <a:rPr lang="en-US" sz="2700" smtClean="0"/>
            </a:br>
            <a:r>
              <a:rPr lang="en-US" sz="2700" smtClean="0"/>
              <a:t>(output per worker) depends on:</a:t>
            </a:r>
          </a:p>
          <a:p>
            <a:pPr lvl="1" eaLnBrk="1" hangingPunct="1">
              <a:lnSpc>
                <a:spcPct val="105000"/>
              </a:lnSpc>
            </a:pPr>
            <a:r>
              <a:rPr lang="en-US" smtClean="0"/>
              <a:t>the level of technology (</a:t>
            </a:r>
            <a:r>
              <a:rPr lang="en-US" b="1" smtClean="0"/>
              <a:t>A</a:t>
            </a:r>
            <a:r>
              <a:rPr lang="en-US" smtClean="0"/>
              <a:t>)</a:t>
            </a:r>
          </a:p>
          <a:p>
            <a:pPr lvl="1" eaLnBrk="1" hangingPunct="1">
              <a:lnSpc>
                <a:spcPct val="105000"/>
              </a:lnSpc>
            </a:pPr>
            <a:r>
              <a:rPr lang="en-US" smtClean="0"/>
              <a:t>physical capital per worker</a:t>
            </a:r>
          </a:p>
          <a:p>
            <a:pPr lvl="1" eaLnBrk="1" hangingPunct="1">
              <a:lnSpc>
                <a:spcPct val="105000"/>
              </a:lnSpc>
            </a:pPr>
            <a:r>
              <a:rPr lang="en-US" smtClean="0"/>
              <a:t>human capital per worker</a:t>
            </a:r>
          </a:p>
          <a:p>
            <a:pPr lvl="1" eaLnBrk="1" hangingPunct="1">
              <a:lnSpc>
                <a:spcPct val="105000"/>
              </a:lnSpc>
            </a:pPr>
            <a:r>
              <a:rPr lang="en-US" smtClean="0"/>
              <a:t>natural resources per worker</a:t>
            </a:r>
            <a:endParaRPr lang="en-US" sz="2500" smtClean="0"/>
          </a:p>
        </p:txBody>
      </p:sp>
      <p:sp>
        <p:nvSpPr>
          <p:cNvPr id="24582" name="Text Box 4"/>
          <p:cNvSpPr txBox="1">
            <a:spLocks noChangeArrowheads="1"/>
          </p:cNvSpPr>
          <p:nvPr/>
        </p:nvSpPr>
        <p:spPr bwMode="auto">
          <a:xfrm>
            <a:off x="1162050" y="901700"/>
            <a:ext cx="6565900" cy="53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05000"/>
              </a:lnSpc>
              <a:spcBef>
                <a:spcPct val="40000"/>
              </a:spcBef>
              <a:buClr>
                <a:srgbClr val="00B85C"/>
              </a:buClr>
              <a:buSzPct val="120000"/>
              <a:buFont typeface="Wingdings" pitchFamily="2" charset="2"/>
              <a:buNone/>
            </a:pPr>
            <a:r>
              <a:rPr lang="en-US" sz="2800" b="1">
                <a:cs typeface="Arial" charset="0"/>
              </a:rPr>
              <a:t>Y</a:t>
            </a:r>
            <a:r>
              <a:rPr lang="en-US" sz="2800">
                <a:cs typeface="Arial" charset="0"/>
              </a:rPr>
              <a:t>  =  </a:t>
            </a:r>
            <a:r>
              <a:rPr lang="en-US" sz="2800" b="1">
                <a:cs typeface="Arial" charset="0"/>
              </a:rPr>
              <a:t>A</a:t>
            </a:r>
            <a:r>
              <a:rPr lang="en-US" sz="2800">
                <a:cs typeface="Arial" charset="0"/>
              </a:rPr>
              <a:t> </a:t>
            </a:r>
            <a:r>
              <a:rPr lang="en-US" sz="2800" b="1">
                <a:cs typeface="Arial" charset="0"/>
              </a:rPr>
              <a:t>F</a:t>
            </a:r>
            <a:r>
              <a:rPr lang="en-US" sz="2800">
                <a:cs typeface="Arial" charset="0"/>
              </a:rPr>
              <a:t>(</a:t>
            </a:r>
            <a:r>
              <a:rPr lang="en-US" sz="2800" b="1">
                <a:cs typeface="Arial" charset="0"/>
              </a:rPr>
              <a:t>L</a:t>
            </a:r>
            <a:r>
              <a:rPr lang="en-US" sz="2800">
                <a:cs typeface="Arial" charset="0"/>
              </a:rPr>
              <a:t>, </a:t>
            </a:r>
            <a:r>
              <a:rPr lang="en-US" sz="2800" b="1">
                <a:cs typeface="Arial" charset="0"/>
              </a:rPr>
              <a:t>K</a:t>
            </a:r>
            <a:r>
              <a:rPr lang="en-US" sz="2800">
                <a:cs typeface="Arial" charset="0"/>
              </a:rPr>
              <a:t>, </a:t>
            </a:r>
            <a:r>
              <a:rPr lang="en-US" sz="2800" b="1">
                <a:cs typeface="Arial" charset="0"/>
              </a:rPr>
              <a:t>H</a:t>
            </a:r>
            <a:r>
              <a:rPr lang="en-US" sz="2800">
                <a:cs typeface="Arial" charset="0"/>
              </a:rPr>
              <a:t>, </a:t>
            </a:r>
            <a:r>
              <a:rPr lang="en-US" sz="2800" b="1">
                <a:cs typeface="Arial" charset="0"/>
              </a:rPr>
              <a:t>N</a:t>
            </a:r>
            <a:r>
              <a:rPr lang="en-US" sz="2800">
                <a:cs typeface="Arial" charset="0"/>
              </a:rPr>
              <a:t>)</a:t>
            </a:r>
            <a:endParaRPr lang="en-US">
              <a:cs typeface="Arial" charset="0"/>
            </a:endParaRPr>
          </a:p>
        </p:txBody>
      </p:sp>
    </p:spTree>
    <p:extLst>
      <p:ext uri="{BB962C8B-B14F-4D97-AF65-F5344CB8AC3E}">
        <p14:creationId xmlns:p14="http://schemas.microsoft.com/office/powerpoint/2010/main" xmlns="" val="40182417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4931">
                                            <p:txEl>
                                              <p:pRg st="0" end="0"/>
                                            </p:txEl>
                                          </p:spTgt>
                                        </p:tgtEl>
                                        <p:attrNameLst>
                                          <p:attrName>style.visibility</p:attrName>
                                        </p:attrNameLst>
                                      </p:cBhvr>
                                      <p:to>
                                        <p:strVal val="visible"/>
                                      </p:to>
                                    </p:set>
                                    <p:animEffect transition="in" filter="wipe(left)">
                                      <p:cBhvr>
                                        <p:cTn id="7" dur="500"/>
                                        <p:tgtEl>
                                          <p:spTgt spid="1249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4931">
                                            <p:txEl>
                                              <p:pRg st="1" end="1"/>
                                            </p:txEl>
                                          </p:spTgt>
                                        </p:tgtEl>
                                        <p:attrNameLst>
                                          <p:attrName>style.visibility</p:attrName>
                                        </p:attrNameLst>
                                      </p:cBhvr>
                                      <p:to>
                                        <p:strVal val="visible"/>
                                      </p:to>
                                    </p:set>
                                    <p:animEffect transition="in" filter="wipe(left)">
                                      <p:cBhvr>
                                        <p:cTn id="12" dur="500"/>
                                        <p:tgtEl>
                                          <p:spTgt spid="1249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4931">
                                            <p:txEl>
                                              <p:pRg st="2" end="2"/>
                                            </p:txEl>
                                          </p:spTgt>
                                        </p:tgtEl>
                                        <p:attrNameLst>
                                          <p:attrName>style.visibility</p:attrName>
                                        </p:attrNameLst>
                                      </p:cBhvr>
                                      <p:to>
                                        <p:strVal val="visible"/>
                                      </p:to>
                                    </p:set>
                                    <p:animEffect transition="in" filter="wipe(left)">
                                      <p:cBhvr>
                                        <p:cTn id="17" dur="500"/>
                                        <p:tgtEl>
                                          <p:spTgt spid="124931">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24931">
                                            <p:txEl>
                                              <p:pRg st="3" end="3"/>
                                            </p:txEl>
                                          </p:spTgt>
                                        </p:tgtEl>
                                        <p:attrNameLst>
                                          <p:attrName>style.visibility</p:attrName>
                                        </p:attrNameLst>
                                      </p:cBhvr>
                                      <p:to>
                                        <p:strVal val="visible"/>
                                      </p:to>
                                    </p:set>
                                    <p:animEffect transition="in" filter="wipe(left)">
                                      <p:cBhvr>
                                        <p:cTn id="20" dur="500"/>
                                        <p:tgtEl>
                                          <p:spTgt spid="124931">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24931">
                                            <p:txEl>
                                              <p:pRg st="4" end="4"/>
                                            </p:txEl>
                                          </p:spTgt>
                                        </p:tgtEl>
                                        <p:attrNameLst>
                                          <p:attrName>style.visibility</p:attrName>
                                        </p:attrNameLst>
                                      </p:cBhvr>
                                      <p:to>
                                        <p:strVal val="visible"/>
                                      </p:to>
                                    </p:set>
                                    <p:animEffect transition="in" filter="wipe(left)">
                                      <p:cBhvr>
                                        <p:cTn id="23" dur="500"/>
                                        <p:tgtEl>
                                          <p:spTgt spid="124931">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24931">
                                            <p:txEl>
                                              <p:pRg st="5" end="5"/>
                                            </p:txEl>
                                          </p:spTgt>
                                        </p:tgtEl>
                                        <p:attrNameLst>
                                          <p:attrName>style.visibility</p:attrName>
                                        </p:attrNameLst>
                                      </p:cBhvr>
                                      <p:to>
                                        <p:strVal val="visible"/>
                                      </p:to>
                                    </p:set>
                                    <p:animEffect transition="in" filter="wipe(left)">
                                      <p:cBhvr>
                                        <p:cTn id="26" dur="500"/>
                                        <p:tgtEl>
                                          <p:spTgt spid="124931">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24931">
                                            <p:txEl>
                                              <p:pRg st="6" end="6"/>
                                            </p:txEl>
                                          </p:spTgt>
                                        </p:tgtEl>
                                        <p:attrNameLst>
                                          <p:attrName>style.visibility</p:attrName>
                                        </p:attrNameLst>
                                      </p:cBhvr>
                                      <p:to>
                                        <p:strVal val="visible"/>
                                      </p:to>
                                    </p:set>
                                    <p:animEffect transition="in" filter="wipe(left)">
                                      <p:cBhvr>
                                        <p:cTn id="29" dur="500"/>
                                        <p:tgtEl>
                                          <p:spTgt spid="12493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CCCFF">
            <a:alpha val="5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7975"/>
            <a:ext cx="8229600" cy="914400"/>
          </a:xfrm>
        </p:spPr>
        <p:txBody>
          <a:bodyPr>
            <a:noAutofit/>
          </a:bodyPr>
          <a:lstStyle/>
          <a:p>
            <a:pPr>
              <a:lnSpc>
                <a:spcPct val="110000"/>
              </a:lnSpc>
            </a:pPr>
            <a:r>
              <a:rPr lang="en-US" sz="3100" i="1" dirty="0" smtClean="0">
                <a:solidFill>
                  <a:srgbClr val="6C45BB"/>
                </a:solidFill>
                <a:latin typeface="Arial" pitchFamily="34" charset="0"/>
                <a:cs typeface="Arial" pitchFamily="34" charset="0"/>
              </a:rPr>
              <a:t>In this chapter, </a:t>
            </a:r>
            <a:br>
              <a:rPr lang="en-US" sz="3100" i="1" dirty="0" smtClean="0">
                <a:solidFill>
                  <a:srgbClr val="6C45BB"/>
                </a:solidFill>
                <a:latin typeface="Arial" pitchFamily="34" charset="0"/>
                <a:cs typeface="Arial" pitchFamily="34" charset="0"/>
              </a:rPr>
            </a:br>
            <a:r>
              <a:rPr lang="en-US" sz="3100" i="1" dirty="0" smtClean="0">
                <a:solidFill>
                  <a:srgbClr val="6C45BB"/>
                </a:solidFill>
                <a:latin typeface="Arial" pitchFamily="34" charset="0"/>
                <a:cs typeface="Arial" pitchFamily="34" charset="0"/>
              </a:rPr>
              <a:t>look for the answers to these questions:</a:t>
            </a:r>
            <a:endParaRPr lang="en-US" sz="3100" i="1" dirty="0">
              <a:solidFill>
                <a:srgbClr val="6C45BB"/>
              </a:solidFill>
              <a:latin typeface="Arial" pitchFamily="34" charset="0"/>
              <a:cs typeface="Arial" pitchFamily="34" charset="0"/>
            </a:endParaRPr>
          </a:p>
        </p:txBody>
      </p:sp>
      <p:sp>
        <p:nvSpPr>
          <p:cNvPr id="3" name="Content Placeholder 2"/>
          <p:cNvSpPr>
            <a:spLocks noGrp="1"/>
          </p:cNvSpPr>
          <p:nvPr>
            <p:ph idx="1"/>
          </p:nvPr>
        </p:nvSpPr>
        <p:spPr>
          <a:xfrm>
            <a:off x="457200" y="1447800"/>
            <a:ext cx="8229600" cy="4750981"/>
          </a:xfrm>
        </p:spPr>
        <p:txBody>
          <a:bodyPr/>
          <a:lstStyle/>
          <a:p>
            <a:pPr marL="285750" indent="-285750">
              <a:buClr>
                <a:srgbClr val="6C45BB"/>
              </a:buClr>
              <a:buSzPct val="120000"/>
              <a:buFont typeface="Arial" pitchFamily="34" charset="0"/>
              <a:buChar char="•"/>
            </a:pPr>
            <a:r>
              <a:rPr lang="en-US" dirty="0"/>
              <a:t>What are the facts about living standards and growth rates around the world?</a:t>
            </a:r>
          </a:p>
          <a:p>
            <a:pPr marL="285750" indent="-285750">
              <a:buClr>
                <a:srgbClr val="6C45BB"/>
              </a:buClr>
              <a:buSzPct val="120000"/>
              <a:buFont typeface="Arial" pitchFamily="34" charset="0"/>
              <a:buChar char="•"/>
            </a:pPr>
            <a:r>
              <a:rPr lang="en-US" dirty="0"/>
              <a:t>Why does productivity matter for living standards?</a:t>
            </a:r>
          </a:p>
          <a:p>
            <a:pPr marL="285750" indent="-285750">
              <a:buClr>
                <a:srgbClr val="6C45BB"/>
              </a:buClr>
              <a:buSzPct val="120000"/>
              <a:buFont typeface="Arial" pitchFamily="34" charset="0"/>
              <a:buChar char="•"/>
            </a:pPr>
            <a:r>
              <a:rPr lang="en-US" dirty="0"/>
              <a:t>What determines productivity and its growth rate?  </a:t>
            </a:r>
          </a:p>
          <a:p>
            <a:pPr marL="285750" indent="-285750">
              <a:buClr>
                <a:srgbClr val="6C45BB"/>
              </a:buClr>
              <a:buSzPct val="120000"/>
              <a:buFont typeface="Arial" pitchFamily="34" charset="0"/>
              <a:buChar char="•"/>
            </a:pPr>
            <a:r>
              <a:rPr lang="en-US" dirty="0"/>
              <a:t>How can public policy affect growth and living standards?</a:t>
            </a:r>
            <a:endParaRPr lang="en-US" dirty="0" smtClean="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FFF4D5"/>
        </a:solidFill>
        <a:effectLst/>
      </p:bgPr>
    </p:bg>
    <p:spTree>
      <p:nvGrpSpPr>
        <p:cNvPr id="1" name=""/>
        <p:cNvGrpSpPr/>
        <p:nvPr/>
      </p:nvGrpSpPr>
      <p:grpSpPr>
        <a:xfrm>
          <a:off x="0" y="0"/>
          <a:ext cx="0" cy="0"/>
          <a:chOff x="0" y="0"/>
          <a:chExt cx="0" cy="0"/>
        </a:xfrm>
      </p:grpSpPr>
      <p:sp>
        <p:nvSpPr>
          <p:cNvPr id="33794" name="Rectangle 8"/>
          <p:cNvSpPr>
            <a:spLocks noChangeArrowheads="1"/>
          </p:cNvSpPr>
          <p:nvPr/>
        </p:nvSpPr>
        <p:spPr bwMode="auto">
          <a:xfrm>
            <a:off x="0" y="0"/>
            <a:ext cx="304800" cy="6858000"/>
          </a:xfrm>
          <a:prstGeom prst="rect">
            <a:avLst/>
          </a:prstGeom>
          <a:solidFill>
            <a:srgbClr val="D6B128"/>
          </a:solidFill>
          <a:ln w="9525">
            <a:noFill/>
            <a:miter lim="800000"/>
            <a:headEnd/>
            <a:tailEnd/>
          </a:ln>
        </p:spPr>
        <p:txBody>
          <a:bodyPr wrap="none" anchor="ctr"/>
          <a:lstStyle/>
          <a:p>
            <a:pPr fontAlgn="base">
              <a:spcBef>
                <a:spcPct val="0"/>
              </a:spcBef>
              <a:spcAft>
                <a:spcPct val="0"/>
              </a:spcAft>
            </a:pPr>
            <a:endParaRPr lang="en-US" smtClean="0">
              <a:solidFill>
                <a:srgbClr val="000000"/>
              </a:solidFill>
              <a:cs typeface="Arial" charset="0"/>
            </a:endParaRPr>
          </a:p>
        </p:txBody>
      </p:sp>
      <p:sp>
        <p:nvSpPr>
          <p:cNvPr id="73732" name="Rectangle 4"/>
          <p:cNvSpPr>
            <a:spLocks noGrp="1" noChangeArrowheads="1"/>
          </p:cNvSpPr>
          <p:nvPr>
            <p:ph type="title"/>
          </p:nvPr>
        </p:nvSpPr>
        <p:spPr>
          <a:xfrm>
            <a:off x="533400" y="152400"/>
            <a:ext cx="8208963" cy="954088"/>
          </a:xfrm>
        </p:spPr>
        <p:txBody>
          <a:bodyPr>
            <a:normAutofit fontScale="90000"/>
          </a:bodyPr>
          <a:lstStyle/>
          <a:p>
            <a:pPr algn="l" eaLnBrk="1" hangingPunct="1">
              <a:defRPr/>
            </a:pPr>
            <a:r>
              <a:rPr lang="en-US" sz="2400" b="0" spc="400" dirty="0" smtClean="0">
                <a:solidFill>
                  <a:srgbClr val="996633"/>
                </a:solidFill>
                <a:effectLst>
                  <a:outerShdw blurRad="38100" dist="38100" dir="2700000" algn="tl">
                    <a:srgbClr val="C0C0C0"/>
                  </a:outerShdw>
                </a:effectLst>
                <a:latin typeface="Tahoma" pitchFamily="34" charset="0"/>
                <a:cs typeface="Arial" charset="0"/>
              </a:rPr>
              <a:t>ACTIVE LEARNING</a:t>
            </a:r>
            <a:r>
              <a:rPr lang="en-US" sz="2400" b="0" dirty="0" smtClean="0">
                <a:solidFill>
                  <a:srgbClr val="996633"/>
                </a:solidFill>
                <a:effectLst>
                  <a:outerShdw blurRad="38100" dist="38100" dir="2700000" algn="tl">
                    <a:srgbClr val="C0C0C0"/>
                  </a:outerShdw>
                </a:effectLst>
                <a:latin typeface="Tahoma" pitchFamily="34" charset="0"/>
                <a:cs typeface="Arial" charset="0"/>
              </a:rPr>
              <a:t>   </a:t>
            </a:r>
            <a:r>
              <a:rPr lang="en-US" sz="7100" baseline="-10000" dirty="0" smtClean="0">
                <a:solidFill>
                  <a:srgbClr val="C00000"/>
                </a:solidFill>
                <a:latin typeface="Century" pitchFamily="18" charset="0"/>
                <a:cs typeface="Times New Roman" pitchFamily="18" charset="0"/>
              </a:rPr>
              <a:t>1</a:t>
            </a:r>
            <a:r>
              <a:rPr lang="en-US" sz="2400" b="0" dirty="0" smtClean="0">
                <a:solidFill>
                  <a:srgbClr val="996633"/>
                </a:solidFill>
                <a:effectLst>
                  <a:outerShdw blurRad="38100" dist="38100" dir="2700000" algn="tl">
                    <a:srgbClr val="C0C0C0"/>
                  </a:outerShdw>
                </a:effectLst>
                <a:latin typeface="Tahoma" pitchFamily="34" charset="0"/>
                <a:cs typeface="Arial" charset="0"/>
              </a:rPr>
              <a:t>   </a:t>
            </a:r>
            <a:br>
              <a:rPr lang="en-US" sz="2400" b="0" dirty="0" smtClean="0">
                <a:solidFill>
                  <a:srgbClr val="996633"/>
                </a:solidFill>
                <a:effectLst>
                  <a:outerShdw blurRad="38100" dist="38100" dir="2700000" algn="tl">
                    <a:srgbClr val="C0C0C0"/>
                  </a:outerShdw>
                </a:effectLst>
                <a:latin typeface="Tahoma" pitchFamily="34" charset="0"/>
                <a:cs typeface="Arial" charset="0"/>
              </a:rPr>
            </a:br>
            <a:r>
              <a:rPr lang="en-US" sz="3600" dirty="0" smtClean="0">
                <a:solidFill>
                  <a:srgbClr val="CC9900"/>
                </a:solidFill>
                <a:effectLst>
                  <a:outerShdw blurRad="38100" dist="38100" dir="2700000" algn="tl">
                    <a:srgbClr val="C0C0C0"/>
                  </a:outerShdw>
                </a:effectLst>
                <a:cs typeface="Arial" charset="0"/>
              </a:rPr>
              <a:t>Discussion Question</a:t>
            </a:r>
          </a:p>
        </p:txBody>
      </p:sp>
      <p:sp>
        <p:nvSpPr>
          <p:cNvPr id="36" name="Content Placeholder 2"/>
          <p:cNvSpPr>
            <a:spLocks noGrp="1"/>
          </p:cNvSpPr>
          <p:nvPr>
            <p:ph idx="1"/>
          </p:nvPr>
        </p:nvSpPr>
        <p:spPr>
          <a:xfrm>
            <a:off x="457200" y="1371600"/>
            <a:ext cx="8229600" cy="5105400"/>
          </a:xfrm>
        </p:spPr>
        <p:txBody>
          <a:bodyPr>
            <a:normAutofit lnSpcReduction="10000"/>
          </a:bodyPr>
          <a:lstStyle/>
          <a:p>
            <a:pPr marL="0" indent="0">
              <a:buSzPct val="115000"/>
              <a:buNone/>
            </a:pPr>
            <a:r>
              <a:rPr lang="en-US" sz="2700" dirty="0"/>
              <a:t>Which of the following policies do you think would </a:t>
            </a:r>
            <a:br>
              <a:rPr lang="en-US" sz="2700" dirty="0"/>
            </a:br>
            <a:r>
              <a:rPr lang="en-US" sz="2700" dirty="0"/>
              <a:t>be most effective at boosting growth and living standards in a poor country over the long run?</a:t>
            </a:r>
          </a:p>
          <a:p>
            <a:pPr marL="628650" lvl="1" indent="-455613">
              <a:spcBef>
                <a:spcPct val="25000"/>
              </a:spcBef>
              <a:buSzPct val="115000"/>
              <a:buNone/>
            </a:pPr>
            <a:r>
              <a:rPr lang="en-US" sz="2600" b="1" dirty="0">
                <a:solidFill>
                  <a:srgbClr val="C00000"/>
                </a:solidFill>
              </a:rPr>
              <a:t>a.</a:t>
            </a:r>
            <a:r>
              <a:rPr lang="en-US" sz="2600" b="1" dirty="0">
                <a:solidFill>
                  <a:srgbClr val="339966"/>
                </a:solidFill>
              </a:rPr>
              <a:t>	</a:t>
            </a:r>
            <a:r>
              <a:rPr lang="en-US" dirty="0"/>
              <a:t>Offer tax incentives for investment by local firms</a:t>
            </a:r>
          </a:p>
          <a:p>
            <a:pPr marL="628650" lvl="1" indent="-455613">
              <a:spcBef>
                <a:spcPct val="25000"/>
              </a:spcBef>
              <a:buSzPct val="115000"/>
              <a:buNone/>
            </a:pPr>
            <a:r>
              <a:rPr lang="en-US" sz="2600" b="1" dirty="0">
                <a:solidFill>
                  <a:srgbClr val="C00000"/>
                </a:solidFill>
              </a:rPr>
              <a:t>b.</a:t>
            </a:r>
            <a:r>
              <a:rPr lang="en-US" sz="2600" b="1" dirty="0">
                <a:solidFill>
                  <a:srgbClr val="339966"/>
                </a:solidFill>
              </a:rPr>
              <a:t>	</a:t>
            </a:r>
            <a:r>
              <a:rPr lang="en-US" dirty="0"/>
              <a:t>   ”      ”         ”           ”           ”      by foreign firms</a:t>
            </a:r>
          </a:p>
          <a:p>
            <a:pPr marL="628650" lvl="1" indent="-455613">
              <a:spcBef>
                <a:spcPct val="25000"/>
              </a:spcBef>
              <a:buSzPct val="115000"/>
              <a:buNone/>
            </a:pPr>
            <a:r>
              <a:rPr lang="en-US" sz="2600" b="1" dirty="0">
                <a:solidFill>
                  <a:srgbClr val="C00000"/>
                </a:solidFill>
              </a:rPr>
              <a:t>c.</a:t>
            </a:r>
            <a:r>
              <a:rPr lang="en-US" sz="2600" b="1" dirty="0">
                <a:solidFill>
                  <a:srgbClr val="339966"/>
                </a:solidFill>
              </a:rPr>
              <a:t>	</a:t>
            </a:r>
            <a:r>
              <a:rPr lang="en-US" dirty="0"/>
              <a:t>Give cash payments for good school attendance</a:t>
            </a:r>
          </a:p>
          <a:p>
            <a:pPr marL="628650" lvl="1" indent="-455613">
              <a:spcBef>
                <a:spcPct val="25000"/>
              </a:spcBef>
              <a:buSzPct val="115000"/>
              <a:buNone/>
            </a:pPr>
            <a:r>
              <a:rPr lang="en-US" sz="2600" b="1" dirty="0">
                <a:solidFill>
                  <a:srgbClr val="C00000"/>
                </a:solidFill>
              </a:rPr>
              <a:t>d.</a:t>
            </a:r>
            <a:r>
              <a:rPr lang="en-US" sz="2600" b="1" dirty="0">
                <a:solidFill>
                  <a:srgbClr val="339966"/>
                </a:solidFill>
              </a:rPr>
              <a:t>	</a:t>
            </a:r>
            <a:r>
              <a:rPr lang="en-US" dirty="0"/>
              <a:t>Crack down on </a:t>
            </a:r>
            <a:r>
              <a:rPr lang="en-US" dirty="0" err="1"/>
              <a:t>govt</a:t>
            </a:r>
            <a:r>
              <a:rPr lang="en-US" dirty="0"/>
              <a:t> corruption</a:t>
            </a:r>
          </a:p>
          <a:p>
            <a:pPr marL="628650" lvl="1" indent="-455613">
              <a:spcBef>
                <a:spcPct val="25000"/>
              </a:spcBef>
              <a:buSzPct val="115000"/>
              <a:buNone/>
            </a:pPr>
            <a:r>
              <a:rPr lang="en-US" sz="2600" b="1" dirty="0">
                <a:solidFill>
                  <a:srgbClr val="C00000"/>
                </a:solidFill>
              </a:rPr>
              <a:t>e.</a:t>
            </a:r>
            <a:r>
              <a:rPr lang="en-US" sz="2600" b="1" dirty="0">
                <a:solidFill>
                  <a:srgbClr val="339966"/>
                </a:solidFill>
              </a:rPr>
              <a:t>	</a:t>
            </a:r>
            <a:r>
              <a:rPr lang="en-US" dirty="0"/>
              <a:t>Restrict imports to protect domestic industries</a:t>
            </a:r>
          </a:p>
          <a:p>
            <a:pPr marL="628650" lvl="1" indent="-455613">
              <a:spcBef>
                <a:spcPct val="25000"/>
              </a:spcBef>
              <a:buSzPct val="115000"/>
              <a:buNone/>
            </a:pPr>
            <a:r>
              <a:rPr lang="en-US" sz="2600" b="1" dirty="0">
                <a:solidFill>
                  <a:srgbClr val="C00000"/>
                </a:solidFill>
              </a:rPr>
              <a:t>f.</a:t>
            </a:r>
            <a:r>
              <a:rPr lang="en-US" sz="2600" b="1" dirty="0">
                <a:solidFill>
                  <a:srgbClr val="339966"/>
                </a:solidFill>
              </a:rPr>
              <a:t>	</a:t>
            </a:r>
            <a:r>
              <a:rPr lang="en-US" dirty="0"/>
              <a:t>Allow free trade</a:t>
            </a:r>
          </a:p>
          <a:p>
            <a:pPr marL="628650" lvl="1" indent="-455613">
              <a:spcBef>
                <a:spcPct val="25000"/>
              </a:spcBef>
              <a:buSzPct val="115000"/>
              <a:buNone/>
            </a:pPr>
            <a:r>
              <a:rPr lang="en-US" sz="2600" b="1" dirty="0">
                <a:solidFill>
                  <a:srgbClr val="C00000"/>
                </a:solidFill>
              </a:rPr>
              <a:t>g.</a:t>
            </a:r>
            <a:r>
              <a:rPr lang="en-US" sz="2600" b="1" dirty="0">
                <a:solidFill>
                  <a:srgbClr val="339966"/>
                </a:solidFill>
              </a:rPr>
              <a:t>	</a:t>
            </a:r>
            <a:r>
              <a:rPr lang="en-US" dirty="0"/>
              <a:t>Give away condoms</a:t>
            </a:r>
            <a:endParaRPr lang="en-US" dirty="0" smtClean="0"/>
          </a:p>
        </p:txBody>
      </p:sp>
      <p:sp>
        <p:nvSpPr>
          <p:cNvPr id="7" name="TextBox 6"/>
          <p:cNvSpPr txBox="1"/>
          <p:nvPr/>
        </p:nvSpPr>
        <p:spPr>
          <a:xfrm>
            <a:off x="304800" y="6500422"/>
            <a:ext cx="5649433" cy="338554"/>
          </a:xfrm>
          <a:prstGeom prst="rect">
            <a:avLst/>
          </a:prstGeom>
          <a:noFill/>
        </p:spPr>
        <p:txBody>
          <a:bodyPr wrap="square" rtlCol="0">
            <a:spAutoFit/>
          </a:bodyPr>
          <a:lstStyle/>
          <a:p>
            <a:r>
              <a:rPr lang="en-US" sz="800" b="0" i="1" dirty="0" smtClean="0">
                <a:solidFill>
                  <a:srgbClr val="777777"/>
                </a:solidFill>
                <a:latin typeface="Times New Roman" pitchFamily="18" charset="0"/>
                <a:cs typeface="Times New Roman" pitchFamily="18" charset="0"/>
              </a:rPr>
              <a:t>© 2012 </a:t>
            </a:r>
            <a:r>
              <a:rPr lang="en-US" sz="800" b="0" i="1" dirty="0" err="1" smtClean="0">
                <a:solidFill>
                  <a:srgbClr val="777777"/>
                </a:solidFill>
                <a:latin typeface="Times New Roman" pitchFamily="18" charset="0"/>
                <a:cs typeface="Times New Roman" pitchFamily="18" charset="0"/>
              </a:rPr>
              <a:t>Cengage</a:t>
            </a:r>
            <a:r>
              <a:rPr lang="en-US" sz="800" b="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8" name="Rectangle 2"/>
          <p:cNvSpPr>
            <a:spLocks noGrp="1" noChangeArrowheads="1"/>
          </p:cNvSpPr>
          <p:nvPr>
            <p:ph type="title" idx="4294967295"/>
          </p:nvPr>
        </p:nvSpPr>
        <p:spPr>
          <a:xfrm>
            <a:off x="0" y="307975"/>
            <a:ext cx="9144000" cy="969963"/>
          </a:xfrm>
        </p:spPr>
        <p:txBody>
          <a:bodyPr>
            <a:normAutofit fontScale="90000"/>
          </a:bodyPr>
          <a:lstStyle/>
          <a:p>
            <a:pPr algn="ctr" eaLnBrk="1" hangingPunct="1">
              <a:lnSpc>
                <a:spcPct val="110000"/>
              </a:lnSpc>
            </a:pPr>
            <a:r>
              <a:rPr lang="en-US" sz="3600" dirty="0" smtClean="0"/>
              <a:t>ECONOMIC GROWTH </a:t>
            </a:r>
            <a:br>
              <a:rPr lang="en-US" sz="3600" dirty="0" smtClean="0"/>
            </a:br>
            <a:r>
              <a:rPr lang="en-US" sz="3600" dirty="0" smtClean="0"/>
              <a:t>AND PUBLIC POLICY</a:t>
            </a:r>
          </a:p>
        </p:txBody>
      </p:sp>
      <p:sp>
        <p:nvSpPr>
          <p:cNvPr id="134148" name="Rectangle 4"/>
          <p:cNvSpPr>
            <a:spLocks noChangeArrowheads="1"/>
          </p:cNvSpPr>
          <p:nvPr/>
        </p:nvSpPr>
        <p:spPr bwMode="auto">
          <a:xfrm>
            <a:off x="1460500" y="1758950"/>
            <a:ext cx="6167438" cy="2312988"/>
          </a:xfrm>
          <a:prstGeom prst="rect">
            <a:avLst/>
          </a:prstGeom>
          <a:solidFill>
            <a:srgbClr val="FFCCCC"/>
          </a:solidFill>
          <a:ln w="9525">
            <a:noFill/>
            <a:miter lim="800000"/>
            <a:headEnd/>
            <a:tailEnd/>
          </a:ln>
          <a:effectLst>
            <a:outerShdw blurRad="50800" dist="76200" dir="2700000" algn="tl" rotWithShape="0">
              <a:prstClr val="black">
                <a:alpha val="40000"/>
              </a:prstClr>
            </a:outerShdw>
          </a:effectLst>
        </p:spPr>
        <p:txBody>
          <a:bodyPr lIns="137160" tIns="91440" rIns="137160" bIns="91440" anchor="ctr"/>
          <a:lstStyle/>
          <a:p>
            <a:pPr algn="ctr">
              <a:lnSpc>
                <a:spcPct val="110000"/>
              </a:lnSpc>
              <a:spcBef>
                <a:spcPct val="45000"/>
              </a:spcBef>
              <a:buClr>
                <a:srgbClr val="00B85C"/>
              </a:buClr>
              <a:buSzPct val="120000"/>
              <a:buFont typeface="Wingdings" pitchFamily="2" charset="2"/>
              <a:buNone/>
              <a:defRPr/>
            </a:pPr>
            <a:r>
              <a:rPr lang="en-US" sz="3000" dirty="0">
                <a:solidFill>
                  <a:srgbClr val="000000"/>
                </a:solidFill>
                <a:cs typeface="Arial" charset="0"/>
              </a:rPr>
              <a:t>Next, we look at the ways </a:t>
            </a:r>
            <a:br>
              <a:rPr lang="en-US" sz="3000" dirty="0">
                <a:solidFill>
                  <a:srgbClr val="000000"/>
                </a:solidFill>
                <a:cs typeface="Arial" charset="0"/>
              </a:rPr>
            </a:br>
            <a:r>
              <a:rPr lang="en-US" sz="3000" dirty="0">
                <a:solidFill>
                  <a:srgbClr val="000000"/>
                </a:solidFill>
                <a:cs typeface="Arial" charset="0"/>
              </a:rPr>
              <a:t>public policy can affect </a:t>
            </a:r>
            <a:br>
              <a:rPr lang="en-US" sz="3000" dirty="0">
                <a:solidFill>
                  <a:srgbClr val="000000"/>
                </a:solidFill>
                <a:cs typeface="Arial" charset="0"/>
              </a:rPr>
            </a:br>
            <a:r>
              <a:rPr lang="en-US" sz="3000" dirty="0">
                <a:solidFill>
                  <a:srgbClr val="000000"/>
                </a:solidFill>
                <a:cs typeface="Arial" charset="0"/>
              </a:rPr>
              <a:t>long-run growth in productivity </a:t>
            </a:r>
            <a:br>
              <a:rPr lang="en-US" sz="3000" dirty="0">
                <a:solidFill>
                  <a:srgbClr val="000000"/>
                </a:solidFill>
                <a:cs typeface="Arial" charset="0"/>
              </a:rPr>
            </a:br>
            <a:r>
              <a:rPr lang="en-US" sz="3000" dirty="0">
                <a:solidFill>
                  <a:srgbClr val="000000"/>
                </a:solidFill>
                <a:cs typeface="Arial" charset="0"/>
              </a:rPr>
              <a:t>and living standards.</a:t>
            </a:r>
          </a:p>
        </p:txBody>
      </p:sp>
    </p:spTree>
    <p:extLst>
      <p:ext uri="{BB962C8B-B14F-4D97-AF65-F5344CB8AC3E}">
        <p14:creationId xmlns:p14="http://schemas.microsoft.com/office/powerpoint/2010/main" xmlns="" val="4070218597"/>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p:txBody>
          <a:bodyPr/>
          <a:lstStyle/>
          <a:p>
            <a:pPr eaLnBrk="1" hangingPunct="1"/>
            <a:r>
              <a:rPr lang="en-US" smtClean="0"/>
              <a:t>Saving and Investment</a:t>
            </a:r>
          </a:p>
        </p:txBody>
      </p:sp>
      <p:sp>
        <p:nvSpPr>
          <p:cNvPr id="27653" name="Rectangle 3"/>
          <p:cNvSpPr>
            <a:spLocks noGrp="1" noChangeArrowheads="1"/>
          </p:cNvSpPr>
          <p:nvPr>
            <p:ph idx="1"/>
          </p:nvPr>
        </p:nvSpPr>
        <p:spPr>
          <a:xfrm>
            <a:off x="457200" y="1219200"/>
            <a:ext cx="8229600" cy="5334000"/>
          </a:xfrm>
        </p:spPr>
        <p:txBody>
          <a:bodyPr>
            <a:normAutofit/>
          </a:bodyPr>
          <a:lstStyle/>
          <a:p>
            <a:pPr eaLnBrk="1" hangingPunct="1">
              <a:spcBef>
                <a:spcPct val="50000"/>
              </a:spcBef>
            </a:pPr>
            <a:r>
              <a:rPr lang="en-US" dirty="0" smtClean="0"/>
              <a:t>We can boost productivity by increasing </a:t>
            </a:r>
            <a:r>
              <a:rPr lang="en-US" b="1" dirty="0" smtClean="0"/>
              <a:t>K</a:t>
            </a:r>
            <a:r>
              <a:rPr lang="en-US" dirty="0" smtClean="0"/>
              <a:t>, </a:t>
            </a:r>
            <a:br>
              <a:rPr lang="en-US" dirty="0" smtClean="0"/>
            </a:br>
            <a:r>
              <a:rPr lang="en-US" dirty="0" smtClean="0"/>
              <a:t>which requires investment. </a:t>
            </a:r>
          </a:p>
          <a:p>
            <a:pPr eaLnBrk="1" hangingPunct="1">
              <a:spcBef>
                <a:spcPct val="50000"/>
              </a:spcBef>
            </a:pPr>
            <a:r>
              <a:rPr lang="en-US" dirty="0" smtClean="0"/>
              <a:t>Since resources scarce, producing more capital requires producing fewer consumption goods.  </a:t>
            </a:r>
          </a:p>
          <a:p>
            <a:pPr eaLnBrk="1" hangingPunct="1">
              <a:spcBef>
                <a:spcPct val="50000"/>
              </a:spcBef>
            </a:pPr>
            <a:r>
              <a:rPr lang="en-US" dirty="0" smtClean="0"/>
              <a:t>Reducing consumption = increasing saving.  </a:t>
            </a:r>
            <a:br>
              <a:rPr lang="en-US" dirty="0" smtClean="0"/>
            </a:br>
            <a:r>
              <a:rPr lang="en-US" dirty="0" smtClean="0"/>
              <a:t>This extra saving funds the production of investment goods. </a:t>
            </a:r>
            <a:br>
              <a:rPr lang="en-US" dirty="0" smtClean="0"/>
            </a:br>
            <a:r>
              <a:rPr lang="en-US" dirty="0" smtClean="0"/>
              <a:t>   </a:t>
            </a:r>
            <a:r>
              <a:rPr lang="en-US" sz="2500" i="1" dirty="0" smtClean="0"/>
              <a:t>(More details in the next chapter.)</a:t>
            </a:r>
          </a:p>
          <a:p>
            <a:pPr eaLnBrk="1" hangingPunct="1">
              <a:spcBef>
                <a:spcPct val="50000"/>
              </a:spcBef>
            </a:pPr>
            <a:r>
              <a:rPr lang="en-US" dirty="0" smtClean="0"/>
              <a:t>Hence, a tradeoff between current and future consumption. </a:t>
            </a:r>
          </a:p>
        </p:txBody>
      </p:sp>
    </p:spTree>
    <p:extLst>
      <p:ext uri="{BB962C8B-B14F-4D97-AF65-F5344CB8AC3E}">
        <p14:creationId xmlns:p14="http://schemas.microsoft.com/office/powerpoint/2010/main" xmlns="" val="2590130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653">
                                            <p:txEl>
                                              <p:pRg st="0" end="0"/>
                                            </p:txEl>
                                          </p:spTgt>
                                        </p:tgtEl>
                                        <p:attrNameLst>
                                          <p:attrName>style.visibility</p:attrName>
                                        </p:attrNameLst>
                                      </p:cBhvr>
                                      <p:to>
                                        <p:strVal val="visible"/>
                                      </p:to>
                                    </p:set>
                                    <p:animEffect transition="in" filter="wipe(left)">
                                      <p:cBhvr>
                                        <p:cTn id="7" dur="500"/>
                                        <p:tgtEl>
                                          <p:spTgt spid="2765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653">
                                            <p:txEl>
                                              <p:pRg st="1" end="1"/>
                                            </p:txEl>
                                          </p:spTgt>
                                        </p:tgtEl>
                                        <p:attrNameLst>
                                          <p:attrName>style.visibility</p:attrName>
                                        </p:attrNameLst>
                                      </p:cBhvr>
                                      <p:to>
                                        <p:strVal val="visible"/>
                                      </p:to>
                                    </p:set>
                                    <p:animEffect transition="in" filter="wipe(left)">
                                      <p:cBhvr>
                                        <p:cTn id="12" dur="500"/>
                                        <p:tgtEl>
                                          <p:spTgt spid="2765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653">
                                            <p:txEl>
                                              <p:pRg st="2" end="2"/>
                                            </p:txEl>
                                          </p:spTgt>
                                        </p:tgtEl>
                                        <p:attrNameLst>
                                          <p:attrName>style.visibility</p:attrName>
                                        </p:attrNameLst>
                                      </p:cBhvr>
                                      <p:to>
                                        <p:strVal val="visible"/>
                                      </p:to>
                                    </p:set>
                                    <p:animEffect transition="in" filter="wipe(left)">
                                      <p:cBhvr>
                                        <p:cTn id="17" dur="500"/>
                                        <p:tgtEl>
                                          <p:spTgt spid="2765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7653">
                                            <p:txEl>
                                              <p:pRg st="3" end="3"/>
                                            </p:txEl>
                                          </p:spTgt>
                                        </p:tgtEl>
                                        <p:attrNameLst>
                                          <p:attrName>style.visibility</p:attrName>
                                        </p:attrNameLst>
                                      </p:cBhvr>
                                      <p:to>
                                        <p:strVal val="visible"/>
                                      </p:to>
                                    </p:set>
                                    <p:animEffect transition="in" filter="wipe(left)">
                                      <p:cBhvr>
                                        <p:cTn id="22" dur="500"/>
                                        <p:tgtEl>
                                          <p:spTgt spid="2765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build="p" bldLvl="4"/>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p:txBody>
          <a:bodyPr>
            <a:normAutofit fontScale="90000"/>
          </a:bodyPr>
          <a:lstStyle/>
          <a:p>
            <a:pPr eaLnBrk="1" hangingPunct="1"/>
            <a:r>
              <a:rPr lang="en-US" sz="3200" smtClean="0"/>
              <a:t>Diminishing Returns and the Catch-Up Effect</a:t>
            </a:r>
          </a:p>
        </p:txBody>
      </p:sp>
      <p:sp>
        <p:nvSpPr>
          <p:cNvPr id="28677" name="Rectangle 3"/>
          <p:cNvSpPr>
            <a:spLocks noGrp="1" noChangeArrowheads="1"/>
          </p:cNvSpPr>
          <p:nvPr>
            <p:ph idx="1"/>
          </p:nvPr>
        </p:nvSpPr>
        <p:spPr/>
        <p:txBody>
          <a:bodyPr/>
          <a:lstStyle/>
          <a:p>
            <a:pPr eaLnBrk="1" hangingPunct="1"/>
            <a:r>
              <a:rPr lang="en-US" smtClean="0"/>
              <a:t>The govt can implement policies that raise saving and investment. </a:t>
            </a:r>
            <a:r>
              <a:rPr lang="en-US" sz="2500" i="1" smtClean="0"/>
              <a:t>(Details in next chapter.)</a:t>
            </a:r>
            <a:r>
              <a:rPr lang="en-US" smtClean="0"/>
              <a:t> </a:t>
            </a:r>
            <a:br>
              <a:rPr lang="en-US" smtClean="0"/>
            </a:br>
            <a:r>
              <a:rPr lang="en-US" smtClean="0"/>
              <a:t>Then </a:t>
            </a:r>
            <a:r>
              <a:rPr lang="en-US" b="1" smtClean="0"/>
              <a:t>K</a:t>
            </a:r>
            <a:r>
              <a:rPr lang="en-US" smtClean="0"/>
              <a:t> will rise, causing productivity and living standards to rise.  </a:t>
            </a:r>
          </a:p>
          <a:p>
            <a:pPr eaLnBrk="1" hangingPunct="1"/>
            <a:r>
              <a:rPr lang="en-US" smtClean="0"/>
              <a:t>But this faster growth is temporary, </a:t>
            </a:r>
            <a:br>
              <a:rPr lang="en-US" smtClean="0"/>
            </a:br>
            <a:r>
              <a:rPr lang="en-US" smtClean="0"/>
              <a:t>due to </a:t>
            </a:r>
            <a:r>
              <a:rPr lang="en-US" b="1" smtClean="0">
                <a:solidFill>
                  <a:srgbClr val="CC0000"/>
                </a:solidFill>
              </a:rPr>
              <a:t>diminishing returns to capital</a:t>
            </a:r>
            <a:r>
              <a:rPr lang="en-US" smtClean="0"/>
              <a:t>:  </a:t>
            </a:r>
            <a:br>
              <a:rPr lang="en-US" smtClean="0"/>
            </a:br>
            <a:r>
              <a:rPr lang="en-US" smtClean="0"/>
              <a:t>As </a:t>
            </a:r>
            <a:r>
              <a:rPr lang="en-US" b="1" smtClean="0"/>
              <a:t>K</a:t>
            </a:r>
            <a:r>
              <a:rPr lang="en-US" smtClean="0"/>
              <a:t> rises, the extra output from an additional unit of </a:t>
            </a:r>
            <a:r>
              <a:rPr lang="en-US" b="1" smtClean="0"/>
              <a:t>K</a:t>
            </a:r>
            <a:r>
              <a:rPr lang="en-US" smtClean="0"/>
              <a:t> falls…. </a:t>
            </a:r>
          </a:p>
        </p:txBody>
      </p:sp>
    </p:spTree>
    <p:extLst>
      <p:ext uri="{BB962C8B-B14F-4D97-AF65-F5344CB8AC3E}">
        <p14:creationId xmlns:p14="http://schemas.microsoft.com/office/powerpoint/2010/main" xmlns="" val="410497941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677">
                                            <p:txEl>
                                              <p:pRg st="0" end="0"/>
                                            </p:txEl>
                                          </p:spTgt>
                                        </p:tgtEl>
                                        <p:attrNameLst>
                                          <p:attrName>style.visibility</p:attrName>
                                        </p:attrNameLst>
                                      </p:cBhvr>
                                      <p:to>
                                        <p:strVal val="visible"/>
                                      </p:to>
                                    </p:set>
                                    <p:animEffect transition="in" filter="wipe(left)">
                                      <p:cBhvr>
                                        <p:cTn id="7" dur="500"/>
                                        <p:tgtEl>
                                          <p:spTgt spid="2867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677">
                                            <p:txEl>
                                              <p:pRg st="1" end="1"/>
                                            </p:txEl>
                                          </p:spTgt>
                                        </p:tgtEl>
                                        <p:attrNameLst>
                                          <p:attrName>style.visibility</p:attrName>
                                        </p:attrNameLst>
                                      </p:cBhvr>
                                      <p:to>
                                        <p:strVal val="visible"/>
                                      </p:to>
                                    </p:set>
                                    <p:animEffect transition="in" filter="wipe(left)">
                                      <p:cBhvr>
                                        <p:cTn id="12" dur="500"/>
                                        <p:tgtEl>
                                          <p:spTgt spid="2867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build="p" bldLvl="4"/>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78"/>
          <p:cNvGrpSpPr>
            <a:grpSpLocks/>
          </p:cNvGrpSpPr>
          <p:nvPr/>
        </p:nvGrpSpPr>
        <p:grpSpPr bwMode="auto">
          <a:xfrm>
            <a:off x="1050925" y="1406525"/>
            <a:ext cx="2509838" cy="1196975"/>
            <a:chOff x="1330" y="890"/>
            <a:chExt cx="1275" cy="754"/>
          </a:xfrm>
        </p:grpSpPr>
        <p:sp>
          <p:nvSpPr>
            <p:cNvPr id="29738" name="Line 79"/>
            <p:cNvSpPr>
              <a:spLocks noChangeShapeType="1"/>
            </p:cNvSpPr>
            <p:nvPr/>
          </p:nvSpPr>
          <p:spPr bwMode="auto">
            <a:xfrm flipV="1">
              <a:off x="2271" y="907"/>
              <a:ext cx="334" cy="240"/>
            </a:xfrm>
            <a:prstGeom prst="line">
              <a:avLst/>
            </a:prstGeom>
            <a:noFill/>
            <a:ln w="44450">
              <a:solidFill>
                <a:schemeClr val="tx1"/>
              </a:solidFill>
              <a:round/>
              <a:headEnd/>
              <a:tailEnd type="triangle" w="lg" len="med"/>
            </a:ln>
            <a:extLst>
              <a:ext uri="{909E8E84-426E-40DD-AFC4-6F175D3DCCD1}">
                <a14:hiddenFill xmlns:a14="http://schemas.microsoft.com/office/drawing/2010/main" xmlns="">
                  <a:noFill/>
                </a14:hiddenFill>
              </a:ext>
            </a:extLst>
          </p:spPr>
          <p:txBody>
            <a:bodyPr/>
            <a:lstStyle/>
            <a:p>
              <a:endParaRPr lang="en-US"/>
            </a:p>
          </p:txBody>
        </p:sp>
        <p:sp>
          <p:nvSpPr>
            <p:cNvPr id="29739" name="Text Box 80"/>
            <p:cNvSpPr txBox="1">
              <a:spLocks noChangeArrowheads="1"/>
            </p:cNvSpPr>
            <p:nvPr/>
          </p:nvSpPr>
          <p:spPr bwMode="auto">
            <a:xfrm>
              <a:off x="1330" y="890"/>
              <a:ext cx="986" cy="754"/>
            </a:xfrm>
            <a:prstGeom prst="rect">
              <a:avLst/>
            </a:prstGeom>
            <a:solidFill>
              <a:srgbClr val="FFFFCC"/>
            </a:solidFill>
            <a:ln w="9525">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a:cs typeface="Arial" charset="0"/>
                </a:rPr>
                <a:t>Output per worker (productivity)</a:t>
              </a:r>
            </a:p>
          </p:txBody>
        </p:sp>
      </p:grpSp>
      <p:sp>
        <p:nvSpPr>
          <p:cNvPr id="29701" name="Rectangle 2"/>
          <p:cNvSpPr>
            <a:spLocks noGrp="1" noChangeArrowheads="1"/>
          </p:cNvSpPr>
          <p:nvPr>
            <p:ph type="title" idx="4294967295"/>
          </p:nvPr>
        </p:nvSpPr>
        <p:spPr>
          <a:xfrm>
            <a:off x="0" y="141288"/>
            <a:ext cx="9144000" cy="755650"/>
          </a:xfrm>
        </p:spPr>
        <p:txBody>
          <a:bodyPr>
            <a:normAutofit fontScale="90000"/>
          </a:bodyPr>
          <a:lstStyle/>
          <a:p>
            <a:pPr algn="ctr" eaLnBrk="1" hangingPunct="1"/>
            <a:r>
              <a:rPr lang="en-US" sz="3000" dirty="0" smtClean="0"/>
              <a:t>The Production Function &amp; Diminishing Returns</a:t>
            </a:r>
          </a:p>
        </p:txBody>
      </p:sp>
      <p:sp>
        <p:nvSpPr>
          <p:cNvPr id="63521" name="Arc 33"/>
          <p:cNvSpPr>
            <a:spLocks/>
          </p:cNvSpPr>
          <p:nvPr/>
        </p:nvSpPr>
        <p:spPr bwMode="auto">
          <a:xfrm flipH="1">
            <a:off x="3908425" y="1993900"/>
            <a:ext cx="4802188" cy="4019550"/>
          </a:xfrm>
          <a:custGeom>
            <a:avLst/>
            <a:gdLst>
              <a:gd name="T0" fmla="*/ 2147483647 w 21272"/>
              <a:gd name="T1" fmla="*/ 0 h 21385"/>
              <a:gd name="T2" fmla="*/ 2147483647 w 21272"/>
              <a:gd name="T3" fmla="*/ 2147483647 h 21385"/>
              <a:gd name="T4" fmla="*/ 0 w 21272"/>
              <a:gd name="T5" fmla="*/ 2147483647 h 21385"/>
              <a:gd name="T6" fmla="*/ 0 60000 65536"/>
              <a:gd name="T7" fmla="*/ 0 60000 65536"/>
              <a:gd name="T8" fmla="*/ 0 60000 65536"/>
              <a:gd name="T9" fmla="*/ 0 w 21272"/>
              <a:gd name="T10" fmla="*/ 0 h 21385"/>
              <a:gd name="T11" fmla="*/ 21272 w 21272"/>
              <a:gd name="T12" fmla="*/ 21385 h 21385"/>
            </a:gdLst>
            <a:ahLst/>
            <a:cxnLst>
              <a:cxn ang="T6">
                <a:pos x="T0" y="T1"/>
              </a:cxn>
              <a:cxn ang="T7">
                <a:pos x="T2" y="T3"/>
              </a:cxn>
              <a:cxn ang="T8">
                <a:pos x="T4" y="T5"/>
              </a:cxn>
            </a:cxnLst>
            <a:rect l="T9" t="T10" r="T11" b="T12"/>
            <a:pathLst>
              <a:path w="21272" h="21385" fill="none" extrusionOk="0">
                <a:moveTo>
                  <a:pt x="3037" y="-1"/>
                </a:moveTo>
                <a:cubicBezTo>
                  <a:pt x="12290" y="1313"/>
                  <a:pt x="19649" y="8430"/>
                  <a:pt x="21271" y="17635"/>
                </a:cubicBezTo>
              </a:path>
              <a:path w="21272" h="21385" stroke="0" extrusionOk="0">
                <a:moveTo>
                  <a:pt x="3037" y="-1"/>
                </a:moveTo>
                <a:cubicBezTo>
                  <a:pt x="12290" y="1313"/>
                  <a:pt x="19649" y="8430"/>
                  <a:pt x="21271" y="17635"/>
                </a:cubicBezTo>
                <a:lnTo>
                  <a:pt x="0" y="21385"/>
                </a:lnTo>
                <a:lnTo>
                  <a:pt x="3037" y="-1"/>
                </a:lnTo>
                <a:close/>
              </a:path>
            </a:pathLst>
          </a:custGeom>
          <a:noFill/>
          <a:ln w="38100">
            <a:solidFill>
              <a:srgbClr val="000099"/>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nvGrpSpPr>
          <p:cNvPr id="3" name="Group 77"/>
          <p:cNvGrpSpPr>
            <a:grpSpLocks/>
          </p:cNvGrpSpPr>
          <p:nvPr/>
        </p:nvGrpSpPr>
        <p:grpSpPr bwMode="auto">
          <a:xfrm>
            <a:off x="3544888" y="1108075"/>
            <a:ext cx="5310187" cy="4430713"/>
            <a:chOff x="2051" y="649"/>
            <a:chExt cx="3345" cy="2791"/>
          </a:xfrm>
        </p:grpSpPr>
        <p:grpSp>
          <p:nvGrpSpPr>
            <p:cNvPr id="29733" name="Group 4"/>
            <p:cNvGrpSpPr>
              <a:grpSpLocks/>
            </p:cNvGrpSpPr>
            <p:nvPr/>
          </p:nvGrpSpPr>
          <p:grpSpPr bwMode="auto">
            <a:xfrm>
              <a:off x="2266" y="919"/>
              <a:ext cx="2671" cy="2378"/>
              <a:chOff x="1098" y="1361"/>
              <a:chExt cx="2116" cy="2027"/>
            </a:xfrm>
          </p:grpSpPr>
          <p:sp>
            <p:nvSpPr>
              <p:cNvPr id="29736" name="Line 5"/>
              <p:cNvSpPr>
                <a:spLocks noChangeShapeType="1"/>
              </p:cNvSpPr>
              <p:nvPr/>
            </p:nvSpPr>
            <p:spPr bwMode="auto">
              <a:xfrm>
                <a:off x="1102" y="1361"/>
                <a:ext cx="0" cy="202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9737" name="Line 6"/>
              <p:cNvSpPr>
                <a:spLocks noChangeShapeType="1"/>
              </p:cNvSpPr>
              <p:nvPr/>
            </p:nvSpPr>
            <p:spPr bwMode="auto">
              <a:xfrm>
                <a:off x="1098" y="3388"/>
                <a:ext cx="2116"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29734" name="Text Box 31"/>
            <p:cNvSpPr txBox="1">
              <a:spLocks noChangeArrowheads="1"/>
            </p:cNvSpPr>
            <p:nvPr/>
          </p:nvSpPr>
          <p:spPr bwMode="auto">
            <a:xfrm>
              <a:off x="4917" y="3152"/>
              <a:ext cx="479"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cs typeface="Arial" charset="0"/>
                </a:rPr>
                <a:t>K</a:t>
              </a:r>
              <a:r>
                <a:rPr lang="en-US" sz="2400">
                  <a:cs typeface="Arial" charset="0"/>
                </a:rPr>
                <a:t>/</a:t>
              </a:r>
              <a:r>
                <a:rPr lang="en-US" sz="2400" b="1">
                  <a:cs typeface="Arial" charset="0"/>
                </a:rPr>
                <a:t>L</a:t>
              </a:r>
              <a:endParaRPr lang="en-US" sz="2400">
                <a:cs typeface="Arial" charset="0"/>
              </a:endParaRPr>
            </a:p>
          </p:txBody>
        </p:sp>
        <p:sp>
          <p:nvSpPr>
            <p:cNvPr id="29735" name="Text Box 34"/>
            <p:cNvSpPr txBox="1">
              <a:spLocks noChangeArrowheads="1"/>
            </p:cNvSpPr>
            <p:nvPr/>
          </p:nvSpPr>
          <p:spPr bwMode="auto">
            <a:xfrm>
              <a:off x="2051" y="649"/>
              <a:ext cx="427"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400" b="1">
                  <a:cs typeface="Arial" charset="0"/>
                </a:rPr>
                <a:t>Y</a:t>
              </a:r>
              <a:r>
                <a:rPr lang="en-US" sz="2400">
                  <a:cs typeface="Arial" charset="0"/>
                </a:rPr>
                <a:t>/</a:t>
              </a:r>
              <a:r>
                <a:rPr lang="en-US" sz="2400" b="1">
                  <a:cs typeface="Arial" charset="0"/>
                </a:rPr>
                <a:t>L</a:t>
              </a:r>
              <a:endParaRPr lang="en-US" sz="2400">
                <a:cs typeface="Arial" charset="0"/>
              </a:endParaRPr>
            </a:p>
          </p:txBody>
        </p:sp>
      </p:grpSp>
      <p:grpSp>
        <p:nvGrpSpPr>
          <p:cNvPr id="5" name="Group 71"/>
          <p:cNvGrpSpPr>
            <a:grpSpLocks/>
          </p:cNvGrpSpPr>
          <p:nvPr/>
        </p:nvGrpSpPr>
        <p:grpSpPr bwMode="auto">
          <a:xfrm>
            <a:off x="3894138" y="4191000"/>
            <a:ext cx="490537" cy="1119188"/>
            <a:chOff x="2334" y="2591"/>
            <a:chExt cx="309" cy="705"/>
          </a:xfrm>
        </p:grpSpPr>
        <p:grpSp>
          <p:nvGrpSpPr>
            <p:cNvPr id="29729" name="Group 35"/>
            <p:cNvGrpSpPr>
              <a:grpSpLocks/>
            </p:cNvGrpSpPr>
            <p:nvPr/>
          </p:nvGrpSpPr>
          <p:grpSpPr bwMode="auto">
            <a:xfrm>
              <a:off x="2334" y="2635"/>
              <a:ext cx="264" cy="661"/>
              <a:chOff x="357" y="2450"/>
              <a:chExt cx="795" cy="646"/>
            </a:xfrm>
          </p:grpSpPr>
          <p:sp>
            <p:nvSpPr>
              <p:cNvPr id="29731" name="Line 36"/>
              <p:cNvSpPr>
                <a:spLocks noChangeShapeType="1"/>
              </p:cNvSpPr>
              <p:nvPr/>
            </p:nvSpPr>
            <p:spPr bwMode="auto">
              <a:xfrm>
                <a:off x="357" y="2450"/>
                <a:ext cx="795" cy="0"/>
              </a:xfrm>
              <a:prstGeom prst="line">
                <a:avLst/>
              </a:prstGeom>
              <a:noFill/>
              <a:ln w="9525">
                <a:solidFill>
                  <a:schemeClr val="tx1"/>
                </a:solidFill>
                <a:prstDash val="lg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9732" name="Line 37"/>
              <p:cNvSpPr>
                <a:spLocks noChangeShapeType="1"/>
              </p:cNvSpPr>
              <p:nvPr/>
            </p:nvSpPr>
            <p:spPr bwMode="auto">
              <a:xfrm>
                <a:off x="1152" y="2451"/>
                <a:ext cx="0" cy="645"/>
              </a:xfrm>
              <a:prstGeom prst="line">
                <a:avLst/>
              </a:prstGeom>
              <a:noFill/>
              <a:ln w="9525">
                <a:solidFill>
                  <a:schemeClr val="tx1"/>
                </a:solidFill>
                <a:prstDash val="lgDash"/>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29730" name="Oval 38"/>
            <p:cNvSpPr>
              <a:spLocks noChangeArrowheads="1"/>
            </p:cNvSpPr>
            <p:nvPr/>
          </p:nvSpPr>
          <p:spPr bwMode="auto">
            <a:xfrm>
              <a:off x="2555" y="2591"/>
              <a:ext cx="88" cy="87"/>
            </a:xfrm>
            <a:prstGeom prst="ellipse">
              <a:avLst/>
            </a:prstGeom>
            <a:solidFill>
              <a:srgbClr val="000000"/>
            </a:solidFill>
            <a:ln>
              <a:noFill/>
            </a:ln>
            <a:extLst>
              <a:ext uri="{91240B29-F687-4F45-9708-019B960494DF}">
                <a14:hiddenLine xmlns:a14="http://schemas.microsoft.com/office/drawing/2010/main" xmlns="" w="9525">
                  <a:solidFill>
                    <a:srgbClr val="000000"/>
                  </a:solidFill>
                  <a:prstDash val="dash"/>
                  <a:round/>
                  <a:headEnd/>
                  <a:tailEnd/>
                </a14:hiddenLine>
              </a:ext>
            </a:extLst>
          </p:spPr>
          <p:txBody>
            <a:bodyPr wrap="none" anchor="ctr"/>
            <a:lstStyle/>
            <a:p>
              <a:endParaRPr lang="en-US">
                <a:cs typeface="Arial" charset="0"/>
              </a:endParaRPr>
            </a:p>
          </p:txBody>
        </p:sp>
      </p:grpSp>
      <p:grpSp>
        <p:nvGrpSpPr>
          <p:cNvPr id="7" name="Group 72"/>
          <p:cNvGrpSpPr>
            <a:grpSpLocks/>
          </p:cNvGrpSpPr>
          <p:nvPr/>
        </p:nvGrpSpPr>
        <p:grpSpPr bwMode="auto">
          <a:xfrm>
            <a:off x="3892550" y="3417888"/>
            <a:ext cx="1069975" cy="1893887"/>
            <a:chOff x="2333" y="2104"/>
            <a:chExt cx="674" cy="1193"/>
          </a:xfrm>
        </p:grpSpPr>
        <p:grpSp>
          <p:nvGrpSpPr>
            <p:cNvPr id="29725" name="Group 39"/>
            <p:cNvGrpSpPr>
              <a:grpSpLocks/>
            </p:cNvGrpSpPr>
            <p:nvPr/>
          </p:nvGrpSpPr>
          <p:grpSpPr bwMode="auto">
            <a:xfrm>
              <a:off x="2333" y="2145"/>
              <a:ext cx="633" cy="1152"/>
              <a:chOff x="357" y="2450"/>
              <a:chExt cx="795" cy="646"/>
            </a:xfrm>
          </p:grpSpPr>
          <p:sp>
            <p:nvSpPr>
              <p:cNvPr id="29727" name="Line 40"/>
              <p:cNvSpPr>
                <a:spLocks noChangeShapeType="1"/>
              </p:cNvSpPr>
              <p:nvPr/>
            </p:nvSpPr>
            <p:spPr bwMode="auto">
              <a:xfrm>
                <a:off x="357" y="2450"/>
                <a:ext cx="795" cy="0"/>
              </a:xfrm>
              <a:prstGeom prst="line">
                <a:avLst/>
              </a:prstGeom>
              <a:noFill/>
              <a:ln w="9525">
                <a:solidFill>
                  <a:schemeClr val="tx1"/>
                </a:solidFill>
                <a:prstDash val="lg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9728" name="Line 41"/>
              <p:cNvSpPr>
                <a:spLocks noChangeShapeType="1"/>
              </p:cNvSpPr>
              <p:nvPr/>
            </p:nvSpPr>
            <p:spPr bwMode="auto">
              <a:xfrm>
                <a:off x="1152" y="2451"/>
                <a:ext cx="0" cy="645"/>
              </a:xfrm>
              <a:prstGeom prst="line">
                <a:avLst/>
              </a:prstGeom>
              <a:noFill/>
              <a:ln w="9525">
                <a:solidFill>
                  <a:schemeClr val="tx1"/>
                </a:solidFill>
                <a:prstDash val="lgDash"/>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29726" name="Oval 61"/>
            <p:cNvSpPr>
              <a:spLocks noChangeArrowheads="1"/>
            </p:cNvSpPr>
            <p:nvPr/>
          </p:nvSpPr>
          <p:spPr bwMode="auto">
            <a:xfrm>
              <a:off x="2919" y="2104"/>
              <a:ext cx="88" cy="87"/>
            </a:xfrm>
            <a:prstGeom prst="ellipse">
              <a:avLst/>
            </a:prstGeom>
            <a:solidFill>
              <a:srgbClr val="33CC33"/>
            </a:solidFill>
            <a:ln>
              <a:noFill/>
            </a:ln>
            <a:extLst>
              <a:ext uri="{91240B29-F687-4F45-9708-019B960494DF}">
                <a14:hiddenLine xmlns:a14="http://schemas.microsoft.com/office/drawing/2010/main" xmlns="" w="9525">
                  <a:solidFill>
                    <a:srgbClr val="000000"/>
                  </a:solidFill>
                  <a:prstDash val="dash"/>
                  <a:round/>
                  <a:headEnd/>
                  <a:tailEnd/>
                </a14:hiddenLine>
              </a:ext>
            </a:extLst>
          </p:spPr>
          <p:txBody>
            <a:bodyPr wrap="none" anchor="ctr"/>
            <a:lstStyle/>
            <a:p>
              <a:endParaRPr lang="en-US">
                <a:cs typeface="Arial" charset="0"/>
              </a:endParaRPr>
            </a:p>
          </p:txBody>
        </p:sp>
      </p:grpSp>
      <p:grpSp>
        <p:nvGrpSpPr>
          <p:cNvPr id="9" name="Group 73"/>
          <p:cNvGrpSpPr>
            <a:grpSpLocks/>
          </p:cNvGrpSpPr>
          <p:nvPr/>
        </p:nvGrpSpPr>
        <p:grpSpPr bwMode="auto">
          <a:xfrm>
            <a:off x="3897313" y="2246313"/>
            <a:ext cx="2867025" cy="3060700"/>
            <a:chOff x="2336" y="1366"/>
            <a:chExt cx="1806" cy="1928"/>
          </a:xfrm>
        </p:grpSpPr>
        <p:grpSp>
          <p:nvGrpSpPr>
            <p:cNvPr id="29721" name="Group 55"/>
            <p:cNvGrpSpPr>
              <a:grpSpLocks/>
            </p:cNvGrpSpPr>
            <p:nvPr/>
          </p:nvGrpSpPr>
          <p:grpSpPr bwMode="auto">
            <a:xfrm>
              <a:off x="2336" y="1409"/>
              <a:ext cx="1765" cy="1885"/>
              <a:chOff x="357" y="2450"/>
              <a:chExt cx="795" cy="646"/>
            </a:xfrm>
          </p:grpSpPr>
          <p:sp>
            <p:nvSpPr>
              <p:cNvPr id="29723" name="Line 56"/>
              <p:cNvSpPr>
                <a:spLocks noChangeShapeType="1"/>
              </p:cNvSpPr>
              <p:nvPr/>
            </p:nvSpPr>
            <p:spPr bwMode="auto">
              <a:xfrm>
                <a:off x="357" y="2450"/>
                <a:ext cx="795" cy="0"/>
              </a:xfrm>
              <a:prstGeom prst="line">
                <a:avLst/>
              </a:prstGeom>
              <a:noFill/>
              <a:ln w="9525">
                <a:solidFill>
                  <a:schemeClr val="tx1"/>
                </a:solidFill>
                <a:prstDash val="lg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9724" name="Line 57"/>
              <p:cNvSpPr>
                <a:spLocks noChangeShapeType="1"/>
              </p:cNvSpPr>
              <p:nvPr/>
            </p:nvSpPr>
            <p:spPr bwMode="auto">
              <a:xfrm>
                <a:off x="1152" y="2451"/>
                <a:ext cx="0" cy="645"/>
              </a:xfrm>
              <a:prstGeom prst="line">
                <a:avLst/>
              </a:prstGeom>
              <a:noFill/>
              <a:ln w="9525">
                <a:solidFill>
                  <a:schemeClr val="tx1"/>
                </a:solidFill>
                <a:prstDash val="lgDash"/>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29722" name="Oval 62"/>
            <p:cNvSpPr>
              <a:spLocks noChangeArrowheads="1"/>
            </p:cNvSpPr>
            <p:nvPr/>
          </p:nvSpPr>
          <p:spPr bwMode="auto">
            <a:xfrm>
              <a:off x="4054" y="1366"/>
              <a:ext cx="88" cy="87"/>
            </a:xfrm>
            <a:prstGeom prst="ellipse">
              <a:avLst/>
            </a:prstGeom>
            <a:solidFill>
              <a:srgbClr val="000000"/>
            </a:solidFill>
            <a:ln>
              <a:noFill/>
            </a:ln>
            <a:extLst>
              <a:ext uri="{91240B29-F687-4F45-9708-019B960494DF}">
                <a14:hiddenLine xmlns:a14="http://schemas.microsoft.com/office/drawing/2010/main" xmlns="" w="9525">
                  <a:solidFill>
                    <a:srgbClr val="000000"/>
                  </a:solidFill>
                  <a:prstDash val="dash"/>
                  <a:round/>
                  <a:headEnd/>
                  <a:tailEnd/>
                </a14:hiddenLine>
              </a:ext>
            </a:extLst>
          </p:spPr>
          <p:txBody>
            <a:bodyPr wrap="none" anchor="ctr"/>
            <a:lstStyle/>
            <a:p>
              <a:endParaRPr lang="en-US">
                <a:cs typeface="Arial" charset="0"/>
              </a:endParaRPr>
            </a:p>
          </p:txBody>
        </p:sp>
      </p:grpSp>
      <p:grpSp>
        <p:nvGrpSpPr>
          <p:cNvPr id="11" name="Group 74"/>
          <p:cNvGrpSpPr>
            <a:grpSpLocks/>
          </p:cNvGrpSpPr>
          <p:nvPr/>
        </p:nvGrpSpPr>
        <p:grpSpPr bwMode="auto">
          <a:xfrm>
            <a:off x="3892550" y="2062163"/>
            <a:ext cx="3457575" cy="3246437"/>
            <a:chOff x="2333" y="1250"/>
            <a:chExt cx="2178" cy="2045"/>
          </a:xfrm>
        </p:grpSpPr>
        <p:grpSp>
          <p:nvGrpSpPr>
            <p:cNvPr id="29717" name="Group 58"/>
            <p:cNvGrpSpPr>
              <a:grpSpLocks/>
            </p:cNvGrpSpPr>
            <p:nvPr/>
          </p:nvGrpSpPr>
          <p:grpSpPr bwMode="auto">
            <a:xfrm>
              <a:off x="2333" y="1294"/>
              <a:ext cx="2136" cy="2001"/>
              <a:chOff x="357" y="2450"/>
              <a:chExt cx="795" cy="646"/>
            </a:xfrm>
          </p:grpSpPr>
          <p:sp>
            <p:nvSpPr>
              <p:cNvPr id="29719" name="Line 59"/>
              <p:cNvSpPr>
                <a:spLocks noChangeShapeType="1"/>
              </p:cNvSpPr>
              <p:nvPr/>
            </p:nvSpPr>
            <p:spPr bwMode="auto">
              <a:xfrm>
                <a:off x="357" y="2450"/>
                <a:ext cx="795" cy="0"/>
              </a:xfrm>
              <a:prstGeom prst="line">
                <a:avLst/>
              </a:prstGeom>
              <a:noFill/>
              <a:ln w="9525">
                <a:solidFill>
                  <a:schemeClr val="tx1"/>
                </a:solidFill>
                <a:prstDash val="lg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9720" name="Line 60"/>
              <p:cNvSpPr>
                <a:spLocks noChangeShapeType="1"/>
              </p:cNvSpPr>
              <p:nvPr/>
            </p:nvSpPr>
            <p:spPr bwMode="auto">
              <a:xfrm>
                <a:off x="1152" y="2451"/>
                <a:ext cx="0" cy="645"/>
              </a:xfrm>
              <a:prstGeom prst="line">
                <a:avLst/>
              </a:prstGeom>
              <a:noFill/>
              <a:ln w="9525">
                <a:solidFill>
                  <a:schemeClr val="tx1"/>
                </a:solidFill>
                <a:prstDash val="lgDash"/>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29718" name="Oval 63"/>
            <p:cNvSpPr>
              <a:spLocks noChangeArrowheads="1"/>
            </p:cNvSpPr>
            <p:nvPr/>
          </p:nvSpPr>
          <p:spPr bwMode="auto">
            <a:xfrm>
              <a:off x="4423" y="1250"/>
              <a:ext cx="88" cy="87"/>
            </a:xfrm>
            <a:prstGeom prst="ellipse">
              <a:avLst/>
            </a:prstGeom>
            <a:solidFill>
              <a:srgbClr val="FF0000"/>
            </a:solidFill>
            <a:ln>
              <a:noFill/>
            </a:ln>
            <a:extLst>
              <a:ext uri="{91240B29-F687-4F45-9708-019B960494DF}">
                <a14:hiddenLine xmlns:a14="http://schemas.microsoft.com/office/drawing/2010/main" xmlns="" w="9525">
                  <a:solidFill>
                    <a:srgbClr val="000000"/>
                  </a:solidFill>
                  <a:prstDash val="dash"/>
                  <a:round/>
                  <a:headEnd/>
                  <a:tailEnd/>
                </a14:hiddenLine>
              </a:ext>
            </a:extLst>
          </p:spPr>
          <p:txBody>
            <a:bodyPr wrap="none" anchor="ctr"/>
            <a:lstStyle/>
            <a:p>
              <a:endParaRPr lang="en-US">
                <a:cs typeface="Arial" charset="0"/>
              </a:endParaRPr>
            </a:p>
          </p:txBody>
        </p:sp>
      </p:grpSp>
      <p:sp>
        <p:nvSpPr>
          <p:cNvPr id="63554" name="Line 66"/>
          <p:cNvSpPr>
            <a:spLocks noChangeShapeType="1"/>
          </p:cNvSpPr>
          <p:nvPr/>
        </p:nvSpPr>
        <p:spPr bwMode="auto">
          <a:xfrm>
            <a:off x="4314825" y="5308600"/>
            <a:ext cx="579438" cy="0"/>
          </a:xfrm>
          <a:prstGeom prst="line">
            <a:avLst/>
          </a:prstGeom>
          <a:noFill/>
          <a:ln w="50800">
            <a:solidFill>
              <a:srgbClr val="33CC33"/>
            </a:solidFill>
            <a:round/>
            <a:headEnd/>
            <a:tailEnd type="triangle" w="lg" len="med"/>
          </a:ln>
          <a:extLst>
            <a:ext uri="{909E8E84-426E-40DD-AFC4-6F175D3DCCD1}">
              <a14:hiddenFill xmlns:a14="http://schemas.microsoft.com/office/drawing/2010/main" xmlns="">
                <a:noFill/>
              </a14:hiddenFill>
            </a:ext>
          </a:extLst>
        </p:spPr>
        <p:txBody>
          <a:bodyPr/>
          <a:lstStyle/>
          <a:p>
            <a:endParaRPr lang="en-US"/>
          </a:p>
        </p:txBody>
      </p:sp>
      <p:sp>
        <p:nvSpPr>
          <p:cNvPr id="63555" name="Line 67"/>
          <p:cNvSpPr>
            <a:spLocks noChangeShapeType="1"/>
          </p:cNvSpPr>
          <p:nvPr/>
        </p:nvSpPr>
        <p:spPr bwMode="auto">
          <a:xfrm>
            <a:off x="6705600" y="5308600"/>
            <a:ext cx="579438" cy="0"/>
          </a:xfrm>
          <a:prstGeom prst="line">
            <a:avLst/>
          </a:prstGeom>
          <a:noFill/>
          <a:ln w="50800">
            <a:solidFill>
              <a:srgbClr val="FF0000"/>
            </a:solidFill>
            <a:round/>
            <a:headEnd/>
            <a:tailEnd type="triangle" w="lg" len="med"/>
          </a:ln>
          <a:extLst>
            <a:ext uri="{909E8E84-426E-40DD-AFC4-6F175D3DCCD1}">
              <a14:hiddenFill xmlns:a14="http://schemas.microsoft.com/office/drawing/2010/main" xmlns="">
                <a:noFill/>
              </a14:hiddenFill>
            </a:ext>
          </a:extLst>
        </p:spPr>
        <p:txBody>
          <a:bodyPr/>
          <a:lstStyle/>
          <a:p>
            <a:endParaRPr lang="en-US"/>
          </a:p>
        </p:txBody>
      </p:sp>
      <p:sp>
        <p:nvSpPr>
          <p:cNvPr id="63556" name="Line 68"/>
          <p:cNvSpPr>
            <a:spLocks noChangeShapeType="1"/>
          </p:cNvSpPr>
          <p:nvPr/>
        </p:nvSpPr>
        <p:spPr bwMode="auto">
          <a:xfrm rot="-5400000">
            <a:off x="3806031" y="2224882"/>
            <a:ext cx="179387" cy="0"/>
          </a:xfrm>
          <a:prstGeom prst="line">
            <a:avLst/>
          </a:prstGeom>
          <a:noFill/>
          <a:ln w="50800">
            <a:solidFill>
              <a:srgbClr val="FF0000"/>
            </a:solidFill>
            <a:round/>
            <a:headEnd/>
            <a:tailEnd type="triangle" w="med" len="sm"/>
          </a:ln>
          <a:extLst>
            <a:ext uri="{909E8E84-426E-40DD-AFC4-6F175D3DCCD1}">
              <a14:hiddenFill xmlns:a14="http://schemas.microsoft.com/office/drawing/2010/main" xmlns="">
                <a:noFill/>
              </a14:hiddenFill>
            </a:ext>
          </a:extLst>
        </p:spPr>
        <p:txBody>
          <a:bodyPr/>
          <a:lstStyle/>
          <a:p>
            <a:endParaRPr lang="en-US"/>
          </a:p>
        </p:txBody>
      </p:sp>
      <p:sp>
        <p:nvSpPr>
          <p:cNvPr id="63557" name="Line 69"/>
          <p:cNvSpPr>
            <a:spLocks noChangeShapeType="1"/>
          </p:cNvSpPr>
          <p:nvPr/>
        </p:nvSpPr>
        <p:spPr bwMode="auto">
          <a:xfrm rot="-5400000">
            <a:off x="3505993" y="3869532"/>
            <a:ext cx="779463" cy="0"/>
          </a:xfrm>
          <a:prstGeom prst="line">
            <a:avLst/>
          </a:prstGeom>
          <a:noFill/>
          <a:ln w="50800">
            <a:solidFill>
              <a:srgbClr val="33CC33"/>
            </a:solidFill>
            <a:round/>
            <a:headEnd/>
            <a:tailEnd type="triangle" w="lg" len="med"/>
          </a:ln>
          <a:extLst>
            <a:ext uri="{909E8E84-426E-40DD-AFC4-6F175D3DCCD1}">
              <a14:hiddenFill xmlns:a14="http://schemas.microsoft.com/office/drawing/2010/main" xmlns="">
                <a:noFill/>
              </a14:hiddenFill>
            </a:ext>
          </a:extLst>
        </p:spPr>
        <p:txBody>
          <a:bodyPr/>
          <a:lstStyle/>
          <a:p>
            <a:endParaRPr lang="en-US"/>
          </a:p>
        </p:txBody>
      </p:sp>
      <p:grpSp>
        <p:nvGrpSpPr>
          <p:cNvPr id="13" name="Group 81"/>
          <p:cNvGrpSpPr>
            <a:grpSpLocks/>
          </p:cNvGrpSpPr>
          <p:nvPr/>
        </p:nvGrpSpPr>
        <p:grpSpPr bwMode="auto">
          <a:xfrm>
            <a:off x="6022975" y="5541963"/>
            <a:ext cx="2690813" cy="849312"/>
            <a:chOff x="3703" y="3309"/>
            <a:chExt cx="1695" cy="535"/>
          </a:xfrm>
        </p:grpSpPr>
        <p:sp>
          <p:nvSpPr>
            <p:cNvPr id="29715" name="Line 82"/>
            <p:cNvSpPr>
              <a:spLocks noChangeShapeType="1"/>
            </p:cNvSpPr>
            <p:nvPr/>
          </p:nvSpPr>
          <p:spPr bwMode="auto">
            <a:xfrm flipV="1">
              <a:off x="5050" y="3309"/>
              <a:ext cx="127" cy="281"/>
            </a:xfrm>
            <a:prstGeom prst="line">
              <a:avLst/>
            </a:prstGeom>
            <a:noFill/>
            <a:ln w="44450">
              <a:solidFill>
                <a:schemeClr val="tx1"/>
              </a:solidFill>
              <a:round/>
              <a:headEnd/>
              <a:tailEnd type="triangle" w="lg" len="med"/>
            </a:ln>
            <a:extLst>
              <a:ext uri="{909E8E84-426E-40DD-AFC4-6F175D3DCCD1}">
                <a14:hiddenFill xmlns:a14="http://schemas.microsoft.com/office/drawing/2010/main" xmlns="">
                  <a:noFill/>
                </a14:hiddenFill>
              </a:ext>
            </a:extLst>
          </p:spPr>
          <p:txBody>
            <a:bodyPr/>
            <a:lstStyle/>
            <a:p>
              <a:endParaRPr lang="en-US"/>
            </a:p>
          </p:txBody>
        </p:sp>
        <p:sp>
          <p:nvSpPr>
            <p:cNvPr id="29716" name="Text Box 83"/>
            <p:cNvSpPr txBox="1">
              <a:spLocks noChangeArrowheads="1"/>
            </p:cNvSpPr>
            <p:nvPr/>
          </p:nvSpPr>
          <p:spPr bwMode="auto">
            <a:xfrm>
              <a:off x="3703" y="3550"/>
              <a:ext cx="1695" cy="294"/>
            </a:xfrm>
            <a:prstGeom prst="rect">
              <a:avLst/>
            </a:prstGeom>
            <a:solidFill>
              <a:srgbClr val="FFFFCC"/>
            </a:solidFill>
            <a:ln w="9525">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dirty="0">
                  <a:cs typeface="Arial" charset="0"/>
                </a:rPr>
                <a:t>Capital per worker</a:t>
              </a:r>
            </a:p>
          </p:txBody>
        </p:sp>
      </p:grpSp>
      <p:sp>
        <p:nvSpPr>
          <p:cNvPr id="63572" name="Text Box 84"/>
          <p:cNvSpPr txBox="1">
            <a:spLocks noChangeArrowheads="1"/>
          </p:cNvSpPr>
          <p:nvPr/>
        </p:nvSpPr>
        <p:spPr bwMode="auto">
          <a:xfrm>
            <a:off x="485775" y="1306513"/>
            <a:ext cx="2770188" cy="2101850"/>
          </a:xfrm>
          <a:prstGeom prst="rect">
            <a:avLst/>
          </a:prstGeom>
          <a:solidFill>
            <a:srgbClr val="CCFFCC"/>
          </a:solidFill>
          <a:ln w="9525">
            <a:solidFill>
              <a:srgbClr val="008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5000"/>
              </a:lnSpc>
              <a:spcBef>
                <a:spcPct val="50000"/>
              </a:spcBef>
            </a:pPr>
            <a:r>
              <a:rPr lang="en-US" sz="2500" dirty="0">
                <a:cs typeface="Arial" charset="0"/>
              </a:rPr>
              <a:t>If workers </a:t>
            </a:r>
            <a:br>
              <a:rPr lang="en-US" sz="2500" dirty="0">
                <a:cs typeface="Arial" charset="0"/>
              </a:rPr>
            </a:br>
            <a:r>
              <a:rPr lang="en-US" sz="2500" dirty="0">
                <a:cs typeface="Arial" charset="0"/>
              </a:rPr>
              <a:t>have little </a:t>
            </a:r>
            <a:r>
              <a:rPr lang="en-US" sz="2500" b="1" dirty="0">
                <a:cs typeface="Arial" charset="0"/>
              </a:rPr>
              <a:t>K</a:t>
            </a:r>
            <a:r>
              <a:rPr lang="en-US" sz="2500" dirty="0">
                <a:cs typeface="Arial" charset="0"/>
              </a:rPr>
              <a:t>, </a:t>
            </a:r>
            <a:br>
              <a:rPr lang="en-US" sz="2500" dirty="0">
                <a:cs typeface="Arial" charset="0"/>
              </a:rPr>
            </a:br>
            <a:r>
              <a:rPr lang="en-US" sz="2500" dirty="0">
                <a:cs typeface="Arial" charset="0"/>
              </a:rPr>
              <a:t>giving them more increases their productivity a lot.</a:t>
            </a:r>
          </a:p>
        </p:txBody>
      </p:sp>
      <p:sp>
        <p:nvSpPr>
          <p:cNvPr id="63573" name="Text Box 85"/>
          <p:cNvSpPr txBox="1">
            <a:spLocks noChangeArrowheads="1"/>
          </p:cNvSpPr>
          <p:nvPr/>
        </p:nvSpPr>
        <p:spPr bwMode="auto">
          <a:xfrm>
            <a:off x="508000" y="3649663"/>
            <a:ext cx="2770188" cy="2501900"/>
          </a:xfrm>
          <a:prstGeom prst="rect">
            <a:avLst/>
          </a:prstGeom>
          <a:solidFill>
            <a:srgbClr val="FFCCCC">
              <a:alpha val="59999"/>
            </a:srgbClr>
          </a:solidFill>
          <a:ln w="9525">
            <a:solidFill>
              <a:srgbClr val="FF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5000"/>
              </a:lnSpc>
              <a:spcBef>
                <a:spcPct val="50000"/>
              </a:spcBef>
            </a:pPr>
            <a:r>
              <a:rPr lang="en-US" sz="2500" dirty="0">
                <a:cs typeface="Arial" charset="0"/>
              </a:rPr>
              <a:t>If workers already have a lot of </a:t>
            </a:r>
            <a:r>
              <a:rPr lang="en-US" sz="2500" b="1" dirty="0">
                <a:cs typeface="Arial" charset="0"/>
              </a:rPr>
              <a:t>K</a:t>
            </a:r>
            <a:r>
              <a:rPr lang="en-US" sz="2500" dirty="0">
                <a:cs typeface="Arial" charset="0"/>
              </a:rPr>
              <a:t>, </a:t>
            </a:r>
            <a:br>
              <a:rPr lang="en-US" sz="2500" dirty="0">
                <a:cs typeface="Arial" charset="0"/>
              </a:rPr>
            </a:br>
            <a:r>
              <a:rPr lang="en-US" sz="2500" dirty="0">
                <a:cs typeface="Arial" charset="0"/>
              </a:rPr>
              <a:t>giving them more increases productivity </a:t>
            </a:r>
            <a:br>
              <a:rPr lang="en-US" sz="2500" dirty="0">
                <a:cs typeface="Arial" charset="0"/>
              </a:rPr>
            </a:br>
            <a:r>
              <a:rPr lang="en-US" sz="2500" dirty="0">
                <a:cs typeface="Arial" charset="0"/>
              </a:rPr>
              <a:t>fairly little.</a:t>
            </a:r>
          </a:p>
        </p:txBody>
      </p:sp>
    </p:spTree>
    <p:extLst>
      <p:ext uri="{BB962C8B-B14F-4D97-AF65-F5344CB8AC3E}">
        <p14:creationId xmlns:p14="http://schemas.microsoft.com/office/powerpoint/2010/main" xmlns="" val="325110941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xit" presetSubtype="0" fill="hold" nodeType="clickEffect">
                                  <p:stCondLst>
                                    <p:cond delay="0"/>
                                  </p:stCondLst>
                                  <p:childTnLst>
                                    <p:animEffect transition="out" filter="fade">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13"/>
                                        </p:tgtEl>
                                      </p:cBhvr>
                                    </p:animEffect>
                                    <p:set>
                                      <p:cBhvr>
                                        <p:cTn id="23" dur="1" fill="hold">
                                          <p:stCondLst>
                                            <p:cond delay="499"/>
                                          </p:stCondLst>
                                        </p:cTn>
                                        <p:tgtEl>
                                          <p:spTgt spid="13"/>
                                        </p:tgtEl>
                                        <p:attrNameLst>
                                          <p:attrName>style.visibility</p:attrName>
                                        </p:attrNameLst>
                                      </p:cBhvr>
                                      <p:to>
                                        <p:strVal val="hidden"/>
                                      </p:to>
                                    </p:set>
                                  </p:childTnLst>
                                </p:cTn>
                              </p:par>
                              <p:par>
                                <p:cTn id="24" presetID="18" presetClass="entr" presetSubtype="3" fill="hold" grpId="0" nodeType="withEffect">
                                  <p:stCondLst>
                                    <p:cond delay="0"/>
                                  </p:stCondLst>
                                  <p:childTnLst>
                                    <p:set>
                                      <p:cBhvr>
                                        <p:cTn id="25" dur="1" fill="hold">
                                          <p:stCondLst>
                                            <p:cond delay="0"/>
                                          </p:stCondLst>
                                        </p:cTn>
                                        <p:tgtEl>
                                          <p:spTgt spid="63521"/>
                                        </p:tgtEl>
                                        <p:attrNameLst>
                                          <p:attrName>style.visibility</p:attrName>
                                        </p:attrNameLst>
                                      </p:cBhvr>
                                      <p:to>
                                        <p:strVal val="visible"/>
                                      </p:to>
                                    </p:set>
                                    <p:animEffect transition="in" filter="strips(upRight)">
                                      <p:cBhvr>
                                        <p:cTn id="26" dur="500"/>
                                        <p:tgtEl>
                                          <p:spTgt spid="6352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3572"/>
                                        </p:tgtEl>
                                        <p:attrNameLst>
                                          <p:attrName>style.visibility</p:attrName>
                                        </p:attrNameLst>
                                      </p:cBhvr>
                                      <p:to>
                                        <p:strVal val="visible"/>
                                      </p:to>
                                    </p:set>
                                    <p:animEffect transition="in" filter="fade">
                                      <p:cBhvr>
                                        <p:cTn id="31" dur="500"/>
                                        <p:tgtEl>
                                          <p:spTgt spid="63572"/>
                                        </p:tgtEl>
                                      </p:cBhvr>
                                    </p:animEffect>
                                  </p:childTnLst>
                                </p:cTn>
                              </p:par>
                              <p:par>
                                <p:cTn id="32" presetID="18" presetClass="entr" presetSubtype="9"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strips(upLeft)">
                                      <p:cBhvr>
                                        <p:cTn id="34" dur="500"/>
                                        <p:tgtEl>
                                          <p:spTgt spid="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7" presetClass="entr" presetSubtype="8" fill="hold" grpId="0" nodeType="clickEffect">
                                  <p:stCondLst>
                                    <p:cond delay="0"/>
                                  </p:stCondLst>
                                  <p:childTnLst>
                                    <p:set>
                                      <p:cBhvr>
                                        <p:cTn id="38" dur="1" fill="hold">
                                          <p:stCondLst>
                                            <p:cond delay="0"/>
                                          </p:stCondLst>
                                        </p:cTn>
                                        <p:tgtEl>
                                          <p:spTgt spid="63554"/>
                                        </p:tgtEl>
                                        <p:attrNameLst>
                                          <p:attrName>style.visibility</p:attrName>
                                        </p:attrNameLst>
                                      </p:cBhvr>
                                      <p:to>
                                        <p:strVal val="visible"/>
                                      </p:to>
                                    </p:set>
                                    <p:anim calcmode="lin" valueType="num">
                                      <p:cBhvr>
                                        <p:cTn id="39" dur="500" fill="hold"/>
                                        <p:tgtEl>
                                          <p:spTgt spid="63554"/>
                                        </p:tgtEl>
                                        <p:attrNameLst>
                                          <p:attrName>ppt_x</p:attrName>
                                        </p:attrNameLst>
                                      </p:cBhvr>
                                      <p:tavLst>
                                        <p:tav tm="0">
                                          <p:val>
                                            <p:strVal val="#ppt_x-#ppt_w/2"/>
                                          </p:val>
                                        </p:tav>
                                        <p:tav tm="100000">
                                          <p:val>
                                            <p:strVal val="#ppt_x"/>
                                          </p:val>
                                        </p:tav>
                                      </p:tavLst>
                                    </p:anim>
                                    <p:anim calcmode="lin" valueType="num">
                                      <p:cBhvr>
                                        <p:cTn id="40" dur="500" fill="hold"/>
                                        <p:tgtEl>
                                          <p:spTgt spid="63554"/>
                                        </p:tgtEl>
                                        <p:attrNameLst>
                                          <p:attrName>ppt_y</p:attrName>
                                        </p:attrNameLst>
                                      </p:cBhvr>
                                      <p:tavLst>
                                        <p:tav tm="0">
                                          <p:val>
                                            <p:strVal val="#ppt_y"/>
                                          </p:val>
                                        </p:tav>
                                        <p:tav tm="100000">
                                          <p:val>
                                            <p:strVal val="#ppt_y"/>
                                          </p:val>
                                        </p:tav>
                                      </p:tavLst>
                                    </p:anim>
                                    <p:anim calcmode="lin" valueType="num">
                                      <p:cBhvr>
                                        <p:cTn id="41" dur="500" fill="hold"/>
                                        <p:tgtEl>
                                          <p:spTgt spid="63554"/>
                                        </p:tgtEl>
                                        <p:attrNameLst>
                                          <p:attrName>ppt_w</p:attrName>
                                        </p:attrNameLst>
                                      </p:cBhvr>
                                      <p:tavLst>
                                        <p:tav tm="0">
                                          <p:val>
                                            <p:fltVal val="0"/>
                                          </p:val>
                                        </p:tav>
                                        <p:tav tm="100000">
                                          <p:val>
                                            <p:strVal val="#ppt_w"/>
                                          </p:val>
                                        </p:tav>
                                      </p:tavLst>
                                    </p:anim>
                                    <p:anim calcmode="lin" valueType="num">
                                      <p:cBhvr>
                                        <p:cTn id="42" dur="500" fill="hold"/>
                                        <p:tgtEl>
                                          <p:spTgt spid="63554"/>
                                        </p:tgtEl>
                                        <p:attrNameLst>
                                          <p:attrName>ppt_h</p:attrName>
                                        </p:attrNameLst>
                                      </p:cBhvr>
                                      <p:tavLst>
                                        <p:tav tm="0">
                                          <p:val>
                                            <p:strVal val="#ppt_h"/>
                                          </p:val>
                                        </p:tav>
                                        <p:tav tm="100000">
                                          <p:val>
                                            <p:strVal val="#ppt_h"/>
                                          </p:val>
                                        </p:tav>
                                      </p:tavLst>
                                    </p:anim>
                                  </p:childTnLst>
                                </p:cTn>
                              </p:par>
                            </p:childTnLst>
                          </p:cTn>
                        </p:par>
                        <p:par>
                          <p:cTn id="43" fill="hold" nodeType="afterGroup">
                            <p:stCondLst>
                              <p:cond delay="500"/>
                            </p:stCondLst>
                            <p:childTnLst>
                              <p:par>
                                <p:cTn id="44" presetID="18" presetClass="entr" presetSubtype="9" fill="hold"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strips(upLeft)">
                                      <p:cBhvr>
                                        <p:cTn id="46" dur="500"/>
                                        <p:tgtEl>
                                          <p:spTgt spid="7"/>
                                        </p:tgtEl>
                                      </p:cBhvr>
                                    </p:animEffect>
                                  </p:childTnLst>
                                </p:cTn>
                              </p:par>
                            </p:childTnLst>
                          </p:cTn>
                        </p:par>
                        <p:par>
                          <p:cTn id="47" fill="hold" nodeType="afterGroup">
                            <p:stCondLst>
                              <p:cond delay="1000"/>
                            </p:stCondLst>
                            <p:childTnLst>
                              <p:par>
                                <p:cTn id="48" presetID="17" presetClass="entr" presetSubtype="4" fill="hold" grpId="0" nodeType="afterEffect">
                                  <p:stCondLst>
                                    <p:cond delay="0"/>
                                  </p:stCondLst>
                                  <p:childTnLst>
                                    <p:set>
                                      <p:cBhvr>
                                        <p:cTn id="49" dur="1" fill="hold">
                                          <p:stCondLst>
                                            <p:cond delay="0"/>
                                          </p:stCondLst>
                                        </p:cTn>
                                        <p:tgtEl>
                                          <p:spTgt spid="63557"/>
                                        </p:tgtEl>
                                        <p:attrNameLst>
                                          <p:attrName>style.visibility</p:attrName>
                                        </p:attrNameLst>
                                      </p:cBhvr>
                                      <p:to>
                                        <p:strVal val="visible"/>
                                      </p:to>
                                    </p:set>
                                    <p:anim calcmode="lin" valueType="num">
                                      <p:cBhvr>
                                        <p:cTn id="50" dur="500" fill="hold"/>
                                        <p:tgtEl>
                                          <p:spTgt spid="63557"/>
                                        </p:tgtEl>
                                        <p:attrNameLst>
                                          <p:attrName>ppt_x</p:attrName>
                                        </p:attrNameLst>
                                      </p:cBhvr>
                                      <p:tavLst>
                                        <p:tav tm="0">
                                          <p:val>
                                            <p:strVal val="#ppt_x"/>
                                          </p:val>
                                        </p:tav>
                                        <p:tav tm="100000">
                                          <p:val>
                                            <p:strVal val="#ppt_x"/>
                                          </p:val>
                                        </p:tav>
                                      </p:tavLst>
                                    </p:anim>
                                    <p:anim calcmode="lin" valueType="num">
                                      <p:cBhvr>
                                        <p:cTn id="51" dur="500" fill="hold"/>
                                        <p:tgtEl>
                                          <p:spTgt spid="63557"/>
                                        </p:tgtEl>
                                        <p:attrNameLst>
                                          <p:attrName>ppt_y</p:attrName>
                                        </p:attrNameLst>
                                      </p:cBhvr>
                                      <p:tavLst>
                                        <p:tav tm="0">
                                          <p:val>
                                            <p:strVal val="#ppt_y+#ppt_h/2"/>
                                          </p:val>
                                        </p:tav>
                                        <p:tav tm="100000">
                                          <p:val>
                                            <p:strVal val="#ppt_y"/>
                                          </p:val>
                                        </p:tav>
                                      </p:tavLst>
                                    </p:anim>
                                    <p:anim calcmode="lin" valueType="num">
                                      <p:cBhvr>
                                        <p:cTn id="52" dur="500" fill="hold"/>
                                        <p:tgtEl>
                                          <p:spTgt spid="63557"/>
                                        </p:tgtEl>
                                        <p:attrNameLst>
                                          <p:attrName>ppt_w</p:attrName>
                                        </p:attrNameLst>
                                      </p:cBhvr>
                                      <p:tavLst>
                                        <p:tav tm="0">
                                          <p:val>
                                            <p:strVal val="#ppt_w"/>
                                          </p:val>
                                        </p:tav>
                                        <p:tav tm="100000">
                                          <p:val>
                                            <p:strVal val="#ppt_w"/>
                                          </p:val>
                                        </p:tav>
                                      </p:tavLst>
                                    </p:anim>
                                    <p:anim calcmode="lin" valueType="num">
                                      <p:cBhvr>
                                        <p:cTn id="53" dur="500" fill="hold"/>
                                        <p:tgtEl>
                                          <p:spTgt spid="63557"/>
                                        </p:tgtEl>
                                        <p:attrNameLst>
                                          <p:attrName>ppt_h</p:attrName>
                                        </p:attrNameLst>
                                      </p:cBhvr>
                                      <p:tavLst>
                                        <p:tav tm="0">
                                          <p:val>
                                            <p:fltVal val="0"/>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63573"/>
                                        </p:tgtEl>
                                        <p:attrNameLst>
                                          <p:attrName>style.visibility</p:attrName>
                                        </p:attrNameLst>
                                      </p:cBhvr>
                                      <p:to>
                                        <p:strVal val="visible"/>
                                      </p:to>
                                    </p:set>
                                    <p:animEffect transition="in" filter="fade">
                                      <p:cBhvr>
                                        <p:cTn id="58" dur="500"/>
                                        <p:tgtEl>
                                          <p:spTgt spid="63573"/>
                                        </p:tgtEl>
                                      </p:cBhvr>
                                    </p:animEffect>
                                  </p:childTnLst>
                                </p:cTn>
                              </p:par>
                              <p:par>
                                <p:cTn id="59" presetID="18" presetClass="entr" presetSubtype="9"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upLeft)">
                                      <p:cBhvr>
                                        <p:cTn id="61" dur="500"/>
                                        <p:tgtEl>
                                          <p:spTgt spid="9"/>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7" presetClass="entr" presetSubtype="8" fill="hold" grpId="0" nodeType="clickEffect">
                                  <p:stCondLst>
                                    <p:cond delay="0"/>
                                  </p:stCondLst>
                                  <p:childTnLst>
                                    <p:set>
                                      <p:cBhvr>
                                        <p:cTn id="65" dur="1" fill="hold">
                                          <p:stCondLst>
                                            <p:cond delay="0"/>
                                          </p:stCondLst>
                                        </p:cTn>
                                        <p:tgtEl>
                                          <p:spTgt spid="63555"/>
                                        </p:tgtEl>
                                        <p:attrNameLst>
                                          <p:attrName>style.visibility</p:attrName>
                                        </p:attrNameLst>
                                      </p:cBhvr>
                                      <p:to>
                                        <p:strVal val="visible"/>
                                      </p:to>
                                    </p:set>
                                    <p:anim calcmode="lin" valueType="num">
                                      <p:cBhvr>
                                        <p:cTn id="66" dur="500" fill="hold"/>
                                        <p:tgtEl>
                                          <p:spTgt spid="63555"/>
                                        </p:tgtEl>
                                        <p:attrNameLst>
                                          <p:attrName>ppt_x</p:attrName>
                                        </p:attrNameLst>
                                      </p:cBhvr>
                                      <p:tavLst>
                                        <p:tav tm="0">
                                          <p:val>
                                            <p:strVal val="#ppt_x-#ppt_w/2"/>
                                          </p:val>
                                        </p:tav>
                                        <p:tav tm="100000">
                                          <p:val>
                                            <p:strVal val="#ppt_x"/>
                                          </p:val>
                                        </p:tav>
                                      </p:tavLst>
                                    </p:anim>
                                    <p:anim calcmode="lin" valueType="num">
                                      <p:cBhvr>
                                        <p:cTn id="67" dur="500" fill="hold"/>
                                        <p:tgtEl>
                                          <p:spTgt spid="63555"/>
                                        </p:tgtEl>
                                        <p:attrNameLst>
                                          <p:attrName>ppt_y</p:attrName>
                                        </p:attrNameLst>
                                      </p:cBhvr>
                                      <p:tavLst>
                                        <p:tav tm="0">
                                          <p:val>
                                            <p:strVal val="#ppt_y"/>
                                          </p:val>
                                        </p:tav>
                                        <p:tav tm="100000">
                                          <p:val>
                                            <p:strVal val="#ppt_y"/>
                                          </p:val>
                                        </p:tav>
                                      </p:tavLst>
                                    </p:anim>
                                    <p:anim calcmode="lin" valueType="num">
                                      <p:cBhvr>
                                        <p:cTn id="68" dur="500" fill="hold"/>
                                        <p:tgtEl>
                                          <p:spTgt spid="63555"/>
                                        </p:tgtEl>
                                        <p:attrNameLst>
                                          <p:attrName>ppt_w</p:attrName>
                                        </p:attrNameLst>
                                      </p:cBhvr>
                                      <p:tavLst>
                                        <p:tav tm="0">
                                          <p:val>
                                            <p:fltVal val="0"/>
                                          </p:val>
                                        </p:tav>
                                        <p:tav tm="100000">
                                          <p:val>
                                            <p:strVal val="#ppt_w"/>
                                          </p:val>
                                        </p:tav>
                                      </p:tavLst>
                                    </p:anim>
                                    <p:anim calcmode="lin" valueType="num">
                                      <p:cBhvr>
                                        <p:cTn id="69" dur="500" fill="hold"/>
                                        <p:tgtEl>
                                          <p:spTgt spid="63555"/>
                                        </p:tgtEl>
                                        <p:attrNameLst>
                                          <p:attrName>ppt_h</p:attrName>
                                        </p:attrNameLst>
                                      </p:cBhvr>
                                      <p:tavLst>
                                        <p:tav tm="0">
                                          <p:val>
                                            <p:strVal val="#ppt_h"/>
                                          </p:val>
                                        </p:tav>
                                        <p:tav tm="100000">
                                          <p:val>
                                            <p:strVal val="#ppt_h"/>
                                          </p:val>
                                        </p:tav>
                                      </p:tavLst>
                                    </p:anim>
                                  </p:childTnLst>
                                </p:cTn>
                              </p:par>
                            </p:childTnLst>
                          </p:cTn>
                        </p:par>
                        <p:par>
                          <p:cTn id="70" fill="hold" nodeType="afterGroup">
                            <p:stCondLst>
                              <p:cond delay="500"/>
                            </p:stCondLst>
                            <p:childTnLst>
                              <p:par>
                                <p:cTn id="71" presetID="18" presetClass="entr" presetSubtype="9" fill="hold" nodeType="after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strips(upLeft)">
                                      <p:cBhvr>
                                        <p:cTn id="73" dur="500"/>
                                        <p:tgtEl>
                                          <p:spTgt spid="11"/>
                                        </p:tgtEl>
                                      </p:cBhvr>
                                    </p:animEffect>
                                  </p:childTnLst>
                                </p:cTn>
                              </p:par>
                            </p:childTnLst>
                          </p:cTn>
                        </p:par>
                        <p:par>
                          <p:cTn id="74" fill="hold" nodeType="afterGroup">
                            <p:stCondLst>
                              <p:cond delay="1000"/>
                            </p:stCondLst>
                            <p:childTnLst>
                              <p:par>
                                <p:cTn id="75" presetID="17" presetClass="entr" presetSubtype="4" fill="hold" grpId="0" nodeType="afterEffect">
                                  <p:stCondLst>
                                    <p:cond delay="0"/>
                                  </p:stCondLst>
                                  <p:childTnLst>
                                    <p:set>
                                      <p:cBhvr>
                                        <p:cTn id="76" dur="1" fill="hold">
                                          <p:stCondLst>
                                            <p:cond delay="0"/>
                                          </p:stCondLst>
                                        </p:cTn>
                                        <p:tgtEl>
                                          <p:spTgt spid="63556"/>
                                        </p:tgtEl>
                                        <p:attrNameLst>
                                          <p:attrName>style.visibility</p:attrName>
                                        </p:attrNameLst>
                                      </p:cBhvr>
                                      <p:to>
                                        <p:strVal val="visible"/>
                                      </p:to>
                                    </p:set>
                                    <p:anim calcmode="lin" valueType="num">
                                      <p:cBhvr>
                                        <p:cTn id="77" dur="500" fill="hold"/>
                                        <p:tgtEl>
                                          <p:spTgt spid="63556"/>
                                        </p:tgtEl>
                                        <p:attrNameLst>
                                          <p:attrName>ppt_x</p:attrName>
                                        </p:attrNameLst>
                                      </p:cBhvr>
                                      <p:tavLst>
                                        <p:tav tm="0">
                                          <p:val>
                                            <p:strVal val="#ppt_x"/>
                                          </p:val>
                                        </p:tav>
                                        <p:tav tm="100000">
                                          <p:val>
                                            <p:strVal val="#ppt_x"/>
                                          </p:val>
                                        </p:tav>
                                      </p:tavLst>
                                    </p:anim>
                                    <p:anim calcmode="lin" valueType="num">
                                      <p:cBhvr>
                                        <p:cTn id="78" dur="500" fill="hold"/>
                                        <p:tgtEl>
                                          <p:spTgt spid="63556"/>
                                        </p:tgtEl>
                                        <p:attrNameLst>
                                          <p:attrName>ppt_y</p:attrName>
                                        </p:attrNameLst>
                                      </p:cBhvr>
                                      <p:tavLst>
                                        <p:tav tm="0">
                                          <p:val>
                                            <p:strVal val="#ppt_y+#ppt_h/2"/>
                                          </p:val>
                                        </p:tav>
                                        <p:tav tm="100000">
                                          <p:val>
                                            <p:strVal val="#ppt_y"/>
                                          </p:val>
                                        </p:tav>
                                      </p:tavLst>
                                    </p:anim>
                                    <p:anim calcmode="lin" valueType="num">
                                      <p:cBhvr>
                                        <p:cTn id="79" dur="500" fill="hold"/>
                                        <p:tgtEl>
                                          <p:spTgt spid="63556"/>
                                        </p:tgtEl>
                                        <p:attrNameLst>
                                          <p:attrName>ppt_w</p:attrName>
                                        </p:attrNameLst>
                                      </p:cBhvr>
                                      <p:tavLst>
                                        <p:tav tm="0">
                                          <p:val>
                                            <p:strVal val="#ppt_w"/>
                                          </p:val>
                                        </p:tav>
                                        <p:tav tm="100000">
                                          <p:val>
                                            <p:strVal val="#ppt_w"/>
                                          </p:val>
                                        </p:tav>
                                      </p:tavLst>
                                    </p:anim>
                                    <p:anim calcmode="lin" valueType="num">
                                      <p:cBhvr>
                                        <p:cTn id="80" dur="500" fill="hold"/>
                                        <p:tgtEl>
                                          <p:spTgt spid="6355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21" grpId="0" animBg="1"/>
      <p:bldP spid="63554" grpId="0" animBg="1"/>
      <p:bldP spid="63555" grpId="0" animBg="1"/>
      <p:bldP spid="63556" grpId="0" animBg="1"/>
      <p:bldP spid="63557" grpId="0" animBg="1"/>
      <p:bldP spid="63572" grpId="0" animBg="1"/>
      <p:bldP spid="63573"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7498" name="Text Box 42"/>
          <p:cNvSpPr txBox="1">
            <a:spLocks noChangeArrowheads="1"/>
          </p:cNvSpPr>
          <p:nvPr/>
        </p:nvSpPr>
        <p:spPr bwMode="auto">
          <a:xfrm>
            <a:off x="503238" y="219075"/>
            <a:ext cx="8335962" cy="927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5000"/>
              </a:lnSpc>
              <a:spcBef>
                <a:spcPct val="50000"/>
              </a:spcBef>
            </a:pPr>
            <a:r>
              <a:rPr lang="en-US" sz="2600" dirty="0">
                <a:cs typeface="Arial" charset="0"/>
              </a:rPr>
              <a:t>				the property whereby poor countries tend to grow more rapidly than rich ones </a:t>
            </a:r>
          </a:p>
        </p:txBody>
      </p:sp>
      <p:sp>
        <p:nvSpPr>
          <p:cNvPr id="30725" name="Rectangle 2"/>
          <p:cNvSpPr>
            <a:spLocks noGrp="1" noChangeArrowheads="1"/>
          </p:cNvSpPr>
          <p:nvPr>
            <p:ph type="title" idx="4294967295"/>
          </p:nvPr>
        </p:nvSpPr>
        <p:spPr>
          <a:xfrm>
            <a:off x="317500" y="152400"/>
            <a:ext cx="3965575" cy="612775"/>
          </a:xfrm>
        </p:spPr>
        <p:txBody>
          <a:bodyPr>
            <a:normAutofit fontScale="90000"/>
          </a:bodyPr>
          <a:lstStyle/>
          <a:p>
            <a:pPr eaLnBrk="1" hangingPunct="1"/>
            <a:r>
              <a:rPr lang="en-US" sz="3200" dirty="0" smtClean="0">
                <a:solidFill>
                  <a:srgbClr val="CC0000"/>
                </a:solidFill>
              </a:rPr>
              <a:t>The catch-up effect:</a:t>
            </a:r>
          </a:p>
        </p:txBody>
      </p:sp>
      <p:sp>
        <p:nvSpPr>
          <p:cNvPr id="30726" name="Arc 3"/>
          <p:cNvSpPr>
            <a:spLocks/>
          </p:cNvSpPr>
          <p:nvPr/>
        </p:nvSpPr>
        <p:spPr bwMode="auto">
          <a:xfrm flipH="1">
            <a:off x="3908425" y="1993900"/>
            <a:ext cx="4802188" cy="4019550"/>
          </a:xfrm>
          <a:custGeom>
            <a:avLst/>
            <a:gdLst>
              <a:gd name="T0" fmla="*/ 2147483647 w 21272"/>
              <a:gd name="T1" fmla="*/ 0 h 21385"/>
              <a:gd name="T2" fmla="*/ 2147483647 w 21272"/>
              <a:gd name="T3" fmla="*/ 2147483647 h 21385"/>
              <a:gd name="T4" fmla="*/ 0 w 21272"/>
              <a:gd name="T5" fmla="*/ 2147483647 h 21385"/>
              <a:gd name="T6" fmla="*/ 0 60000 65536"/>
              <a:gd name="T7" fmla="*/ 0 60000 65536"/>
              <a:gd name="T8" fmla="*/ 0 60000 65536"/>
              <a:gd name="T9" fmla="*/ 0 w 21272"/>
              <a:gd name="T10" fmla="*/ 0 h 21385"/>
              <a:gd name="T11" fmla="*/ 21272 w 21272"/>
              <a:gd name="T12" fmla="*/ 21385 h 21385"/>
            </a:gdLst>
            <a:ahLst/>
            <a:cxnLst>
              <a:cxn ang="T6">
                <a:pos x="T0" y="T1"/>
              </a:cxn>
              <a:cxn ang="T7">
                <a:pos x="T2" y="T3"/>
              </a:cxn>
              <a:cxn ang="T8">
                <a:pos x="T4" y="T5"/>
              </a:cxn>
            </a:cxnLst>
            <a:rect l="T9" t="T10" r="T11" b="T12"/>
            <a:pathLst>
              <a:path w="21272" h="21385" fill="none" extrusionOk="0">
                <a:moveTo>
                  <a:pt x="3037" y="-1"/>
                </a:moveTo>
                <a:cubicBezTo>
                  <a:pt x="12290" y="1313"/>
                  <a:pt x="19649" y="8430"/>
                  <a:pt x="21271" y="17635"/>
                </a:cubicBezTo>
              </a:path>
              <a:path w="21272" h="21385" stroke="0" extrusionOk="0">
                <a:moveTo>
                  <a:pt x="3037" y="-1"/>
                </a:moveTo>
                <a:cubicBezTo>
                  <a:pt x="12290" y="1313"/>
                  <a:pt x="19649" y="8430"/>
                  <a:pt x="21271" y="17635"/>
                </a:cubicBezTo>
                <a:lnTo>
                  <a:pt x="0" y="21385"/>
                </a:lnTo>
                <a:lnTo>
                  <a:pt x="3037" y="-1"/>
                </a:lnTo>
                <a:close/>
              </a:path>
            </a:pathLst>
          </a:custGeom>
          <a:noFill/>
          <a:ln w="38100">
            <a:solidFill>
              <a:srgbClr val="000099"/>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nvGrpSpPr>
          <p:cNvPr id="30727" name="Group 4"/>
          <p:cNvGrpSpPr>
            <a:grpSpLocks/>
          </p:cNvGrpSpPr>
          <p:nvPr/>
        </p:nvGrpSpPr>
        <p:grpSpPr bwMode="auto">
          <a:xfrm>
            <a:off x="3544888" y="1108075"/>
            <a:ext cx="5310187" cy="4430713"/>
            <a:chOff x="2051" y="649"/>
            <a:chExt cx="3345" cy="2791"/>
          </a:xfrm>
        </p:grpSpPr>
        <p:grpSp>
          <p:nvGrpSpPr>
            <p:cNvPr id="30764" name="Group 5"/>
            <p:cNvGrpSpPr>
              <a:grpSpLocks/>
            </p:cNvGrpSpPr>
            <p:nvPr/>
          </p:nvGrpSpPr>
          <p:grpSpPr bwMode="auto">
            <a:xfrm>
              <a:off x="2266" y="919"/>
              <a:ext cx="2671" cy="2378"/>
              <a:chOff x="1098" y="1361"/>
              <a:chExt cx="2116" cy="2027"/>
            </a:xfrm>
          </p:grpSpPr>
          <p:sp>
            <p:nvSpPr>
              <p:cNvPr id="30767" name="Line 6"/>
              <p:cNvSpPr>
                <a:spLocks noChangeShapeType="1"/>
              </p:cNvSpPr>
              <p:nvPr/>
            </p:nvSpPr>
            <p:spPr bwMode="auto">
              <a:xfrm>
                <a:off x="1102" y="1361"/>
                <a:ext cx="0" cy="202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68" name="Line 7"/>
              <p:cNvSpPr>
                <a:spLocks noChangeShapeType="1"/>
              </p:cNvSpPr>
              <p:nvPr/>
            </p:nvSpPr>
            <p:spPr bwMode="auto">
              <a:xfrm>
                <a:off x="1098" y="3388"/>
                <a:ext cx="2116"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30765" name="Text Box 8"/>
            <p:cNvSpPr txBox="1">
              <a:spLocks noChangeArrowheads="1"/>
            </p:cNvSpPr>
            <p:nvPr/>
          </p:nvSpPr>
          <p:spPr bwMode="auto">
            <a:xfrm>
              <a:off x="4917" y="3152"/>
              <a:ext cx="479"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cs typeface="Arial" charset="0"/>
                </a:rPr>
                <a:t>K</a:t>
              </a:r>
              <a:r>
                <a:rPr lang="en-US" sz="2400">
                  <a:cs typeface="Arial" charset="0"/>
                </a:rPr>
                <a:t>/</a:t>
              </a:r>
              <a:r>
                <a:rPr lang="en-US" sz="2400" b="1">
                  <a:cs typeface="Arial" charset="0"/>
                </a:rPr>
                <a:t>L</a:t>
              </a:r>
              <a:endParaRPr lang="en-US" sz="2400">
                <a:cs typeface="Arial" charset="0"/>
              </a:endParaRPr>
            </a:p>
          </p:txBody>
        </p:sp>
        <p:sp>
          <p:nvSpPr>
            <p:cNvPr id="30766" name="Text Box 9"/>
            <p:cNvSpPr txBox="1">
              <a:spLocks noChangeArrowheads="1"/>
            </p:cNvSpPr>
            <p:nvPr/>
          </p:nvSpPr>
          <p:spPr bwMode="auto">
            <a:xfrm>
              <a:off x="2051" y="649"/>
              <a:ext cx="427"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400" b="1">
                  <a:cs typeface="Arial" charset="0"/>
                </a:rPr>
                <a:t>Y</a:t>
              </a:r>
              <a:r>
                <a:rPr lang="en-US" sz="2400">
                  <a:cs typeface="Arial" charset="0"/>
                </a:rPr>
                <a:t>/</a:t>
              </a:r>
              <a:r>
                <a:rPr lang="en-US" sz="2400" b="1">
                  <a:cs typeface="Arial" charset="0"/>
                </a:rPr>
                <a:t>L</a:t>
              </a:r>
              <a:endParaRPr lang="en-US" sz="2400">
                <a:cs typeface="Arial" charset="0"/>
              </a:endParaRPr>
            </a:p>
          </p:txBody>
        </p:sp>
      </p:grpSp>
      <p:grpSp>
        <p:nvGrpSpPr>
          <p:cNvPr id="4" name="Group 10"/>
          <p:cNvGrpSpPr>
            <a:grpSpLocks/>
          </p:cNvGrpSpPr>
          <p:nvPr/>
        </p:nvGrpSpPr>
        <p:grpSpPr bwMode="auto">
          <a:xfrm>
            <a:off x="3894138" y="4191000"/>
            <a:ext cx="490537" cy="1119188"/>
            <a:chOff x="2334" y="2591"/>
            <a:chExt cx="309" cy="705"/>
          </a:xfrm>
        </p:grpSpPr>
        <p:grpSp>
          <p:nvGrpSpPr>
            <p:cNvPr id="30760" name="Group 11"/>
            <p:cNvGrpSpPr>
              <a:grpSpLocks/>
            </p:cNvGrpSpPr>
            <p:nvPr/>
          </p:nvGrpSpPr>
          <p:grpSpPr bwMode="auto">
            <a:xfrm>
              <a:off x="2334" y="2635"/>
              <a:ext cx="264" cy="661"/>
              <a:chOff x="357" y="2450"/>
              <a:chExt cx="795" cy="646"/>
            </a:xfrm>
          </p:grpSpPr>
          <p:sp>
            <p:nvSpPr>
              <p:cNvPr id="30762" name="Line 12"/>
              <p:cNvSpPr>
                <a:spLocks noChangeShapeType="1"/>
              </p:cNvSpPr>
              <p:nvPr/>
            </p:nvSpPr>
            <p:spPr bwMode="auto">
              <a:xfrm>
                <a:off x="357" y="2450"/>
                <a:ext cx="795" cy="0"/>
              </a:xfrm>
              <a:prstGeom prst="line">
                <a:avLst/>
              </a:prstGeom>
              <a:noFill/>
              <a:ln w="9525">
                <a:solidFill>
                  <a:schemeClr val="tx1"/>
                </a:solidFill>
                <a:prstDash val="lg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63" name="Line 13"/>
              <p:cNvSpPr>
                <a:spLocks noChangeShapeType="1"/>
              </p:cNvSpPr>
              <p:nvPr/>
            </p:nvSpPr>
            <p:spPr bwMode="auto">
              <a:xfrm>
                <a:off x="1152" y="2451"/>
                <a:ext cx="0" cy="645"/>
              </a:xfrm>
              <a:prstGeom prst="line">
                <a:avLst/>
              </a:prstGeom>
              <a:noFill/>
              <a:ln w="9525">
                <a:solidFill>
                  <a:schemeClr val="tx1"/>
                </a:solidFill>
                <a:prstDash val="lgDash"/>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30761" name="Oval 14"/>
            <p:cNvSpPr>
              <a:spLocks noChangeArrowheads="1"/>
            </p:cNvSpPr>
            <p:nvPr/>
          </p:nvSpPr>
          <p:spPr bwMode="auto">
            <a:xfrm>
              <a:off x="2555" y="2591"/>
              <a:ext cx="88" cy="87"/>
            </a:xfrm>
            <a:prstGeom prst="ellipse">
              <a:avLst/>
            </a:prstGeom>
            <a:solidFill>
              <a:srgbClr val="000000"/>
            </a:solidFill>
            <a:ln>
              <a:noFill/>
            </a:ln>
            <a:extLst>
              <a:ext uri="{91240B29-F687-4F45-9708-019B960494DF}">
                <a14:hiddenLine xmlns:a14="http://schemas.microsoft.com/office/drawing/2010/main" xmlns="" w="9525">
                  <a:solidFill>
                    <a:srgbClr val="000000"/>
                  </a:solidFill>
                  <a:prstDash val="dash"/>
                  <a:round/>
                  <a:headEnd/>
                  <a:tailEnd/>
                </a14:hiddenLine>
              </a:ext>
            </a:extLst>
          </p:spPr>
          <p:txBody>
            <a:bodyPr wrap="none" anchor="ctr"/>
            <a:lstStyle/>
            <a:p>
              <a:endParaRPr lang="en-US">
                <a:cs typeface="Arial" charset="0"/>
              </a:endParaRPr>
            </a:p>
          </p:txBody>
        </p:sp>
      </p:grpSp>
      <p:grpSp>
        <p:nvGrpSpPr>
          <p:cNvPr id="6" name="Group 15"/>
          <p:cNvGrpSpPr>
            <a:grpSpLocks/>
          </p:cNvGrpSpPr>
          <p:nvPr/>
        </p:nvGrpSpPr>
        <p:grpSpPr bwMode="auto">
          <a:xfrm>
            <a:off x="3892550" y="3417888"/>
            <a:ext cx="1069975" cy="1893887"/>
            <a:chOff x="2333" y="2104"/>
            <a:chExt cx="674" cy="1193"/>
          </a:xfrm>
        </p:grpSpPr>
        <p:grpSp>
          <p:nvGrpSpPr>
            <p:cNvPr id="30756" name="Group 16"/>
            <p:cNvGrpSpPr>
              <a:grpSpLocks/>
            </p:cNvGrpSpPr>
            <p:nvPr/>
          </p:nvGrpSpPr>
          <p:grpSpPr bwMode="auto">
            <a:xfrm>
              <a:off x="2333" y="2145"/>
              <a:ext cx="633" cy="1152"/>
              <a:chOff x="357" y="2450"/>
              <a:chExt cx="795" cy="646"/>
            </a:xfrm>
          </p:grpSpPr>
          <p:sp>
            <p:nvSpPr>
              <p:cNvPr id="30758" name="Line 17"/>
              <p:cNvSpPr>
                <a:spLocks noChangeShapeType="1"/>
              </p:cNvSpPr>
              <p:nvPr/>
            </p:nvSpPr>
            <p:spPr bwMode="auto">
              <a:xfrm>
                <a:off x="357" y="2450"/>
                <a:ext cx="795" cy="0"/>
              </a:xfrm>
              <a:prstGeom prst="line">
                <a:avLst/>
              </a:prstGeom>
              <a:noFill/>
              <a:ln w="9525">
                <a:solidFill>
                  <a:schemeClr val="tx1"/>
                </a:solidFill>
                <a:prstDash val="lg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59" name="Line 18"/>
              <p:cNvSpPr>
                <a:spLocks noChangeShapeType="1"/>
              </p:cNvSpPr>
              <p:nvPr/>
            </p:nvSpPr>
            <p:spPr bwMode="auto">
              <a:xfrm>
                <a:off x="1152" y="2451"/>
                <a:ext cx="0" cy="645"/>
              </a:xfrm>
              <a:prstGeom prst="line">
                <a:avLst/>
              </a:prstGeom>
              <a:noFill/>
              <a:ln w="9525">
                <a:solidFill>
                  <a:schemeClr val="tx1"/>
                </a:solidFill>
                <a:prstDash val="lgDash"/>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30757" name="Oval 19"/>
            <p:cNvSpPr>
              <a:spLocks noChangeArrowheads="1"/>
            </p:cNvSpPr>
            <p:nvPr/>
          </p:nvSpPr>
          <p:spPr bwMode="auto">
            <a:xfrm>
              <a:off x="2919" y="2104"/>
              <a:ext cx="88" cy="87"/>
            </a:xfrm>
            <a:prstGeom prst="ellipse">
              <a:avLst/>
            </a:prstGeom>
            <a:solidFill>
              <a:srgbClr val="33CC33"/>
            </a:solidFill>
            <a:ln>
              <a:noFill/>
            </a:ln>
            <a:extLst>
              <a:ext uri="{91240B29-F687-4F45-9708-019B960494DF}">
                <a14:hiddenLine xmlns:a14="http://schemas.microsoft.com/office/drawing/2010/main" xmlns="" w="9525">
                  <a:solidFill>
                    <a:srgbClr val="000000"/>
                  </a:solidFill>
                  <a:prstDash val="dash"/>
                  <a:round/>
                  <a:headEnd/>
                  <a:tailEnd/>
                </a14:hiddenLine>
              </a:ext>
            </a:extLst>
          </p:spPr>
          <p:txBody>
            <a:bodyPr wrap="none" anchor="ctr"/>
            <a:lstStyle/>
            <a:p>
              <a:endParaRPr lang="en-US">
                <a:cs typeface="Arial" charset="0"/>
              </a:endParaRPr>
            </a:p>
          </p:txBody>
        </p:sp>
      </p:grpSp>
      <p:grpSp>
        <p:nvGrpSpPr>
          <p:cNvPr id="8" name="Group 20"/>
          <p:cNvGrpSpPr>
            <a:grpSpLocks/>
          </p:cNvGrpSpPr>
          <p:nvPr/>
        </p:nvGrpSpPr>
        <p:grpSpPr bwMode="auto">
          <a:xfrm>
            <a:off x="3897313" y="2246313"/>
            <a:ext cx="2867025" cy="3060700"/>
            <a:chOff x="2336" y="1366"/>
            <a:chExt cx="1806" cy="1928"/>
          </a:xfrm>
        </p:grpSpPr>
        <p:grpSp>
          <p:nvGrpSpPr>
            <p:cNvPr id="30752" name="Group 21"/>
            <p:cNvGrpSpPr>
              <a:grpSpLocks/>
            </p:cNvGrpSpPr>
            <p:nvPr/>
          </p:nvGrpSpPr>
          <p:grpSpPr bwMode="auto">
            <a:xfrm>
              <a:off x="2336" y="1409"/>
              <a:ext cx="1765" cy="1885"/>
              <a:chOff x="357" y="2450"/>
              <a:chExt cx="795" cy="646"/>
            </a:xfrm>
          </p:grpSpPr>
          <p:sp>
            <p:nvSpPr>
              <p:cNvPr id="30754" name="Line 22"/>
              <p:cNvSpPr>
                <a:spLocks noChangeShapeType="1"/>
              </p:cNvSpPr>
              <p:nvPr/>
            </p:nvSpPr>
            <p:spPr bwMode="auto">
              <a:xfrm>
                <a:off x="357" y="2450"/>
                <a:ext cx="795" cy="0"/>
              </a:xfrm>
              <a:prstGeom prst="line">
                <a:avLst/>
              </a:prstGeom>
              <a:noFill/>
              <a:ln w="9525">
                <a:solidFill>
                  <a:schemeClr val="tx1"/>
                </a:solidFill>
                <a:prstDash val="lg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55" name="Line 23"/>
              <p:cNvSpPr>
                <a:spLocks noChangeShapeType="1"/>
              </p:cNvSpPr>
              <p:nvPr/>
            </p:nvSpPr>
            <p:spPr bwMode="auto">
              <a:xfrm>
                <a:off x="1152" y="2451"/>
                <a:ext cx="0" cy="645"/>
              </a:xfrm>
              <a:prstGeom prst="line">
                <a:avLst/>
              </a:prstGeom>
              <a:noFill/>
              <a:ln w="9525">
                <a:solidFill>
                  <a:schemeClr val="tx1"/>
                </a:solidFill>
                <a:prstDash val="lgDash"/>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30753" name="Oval 24"/>
            <p:cNvSpPr>
              <a:spLocks noChangeArrowheads="1"/>
            </p:cNvSpPr>
            <p:nvPr/>
          </p:nvSpPr>
          <p:spPr bwMode="auto">
            <a:xfrm>
              <a:off x="4054" y="1366"/>
              <a:ext cx="88" cy="87"/>
            </a:xfrm>
            <a:prstGeom prst="ellipse">
              <a:avLst/>
            </a:prstGeom>
            <a:solidFill>
              <a:srgbClr val="000000"/>
            </a:solidFill>
            <a:ln>
              <a:noFill/>
            </a:ln>
            <a:extLst>
              <a:ext uri="{91240B29-F687-4F45-9708-019B960494DF}">
                <a14:hiddenLine xmlns:a14="http://schemas.microsoft.com/office/drawing/2010/main" xmlns="" w="9525">
                  <a:solidFill>
                    <a:srgbClr val="000000"/>
                  </a:solidFill>
                  <a:prstDash val="dash"/>
                  <a:round/>
                  <a:headEnd/>
                  <a:tailEnd/>
                </a14:hiddenLine>
              </a:ext>
            </a:extLst>
          </p:spPr>
          <p:txBody>
            <a:bodyPr wrap="none" anchor="ctr"/>
            <a:lstStyle/>
            <a:p>
              <a:endParaRPr lang="en-US">
                <a:cs typeface="Arial" charset="0"/>
              </a:endParaRPr>
            </a:p>
          </p:txBody>
        </p:sp>
      </p:grpSp>
      <p:grpSp>
        <p:nvGrpSpPr>
          <p:cNvPr id="10" name="Group 25"/>
          <p:cNvGrpSpPr>
            <a:grpSpLocks/>
          </p:cNvGrpSpPr>
          <p:nvPr/>
        </p:nvGrpSpPr>
        <p:grpSpPr bwMode="auto">
          <a:xfrm>
            <a:off x="3892550" y="2062163"/>
            <a:ext cx="3457575" cy="3246437"/>
            <a:chOff x="2333" y="1250"/>
            <a:chExt cx="2178" cy="2045"/>
          </a:xfrm>
        </p:grpSpPr>
        <p:grpSp>
          <p:nvGrpSpPr>
            <p:cNvPr id="30748" name="Group 26"/>
            <p:cNvGrpSpPr>
              <a:grpSpLocks/>
            </p:cNvGrpSpPr>
            <p:nvPr/>
          </p:nvGrpSpPr>
          <p:grpSpPr bwMode="auto">
            <a:xfrm>
              <a:off x="2333" y="1294"/>
              <a:ext cx="2136" cy="2001"/>
              <a:chOff x="357" y="2450"/>
              <a:chExt cx="795" cy="646"/>
            </a:xfrm>
          </p:grpSpPr>
          <p:sp>
            <p:nvSpPr>
              <p:cNvPr id="30750" name="Line 27"/>
              <p:cNvSpPr>
                <a:spLocks noChangeShapeType="1"/>
              </p:cNvSpPr>
              <p:nvPr/>
            </p:nvSpPr>
            <p:spPr bwMode="auto">
              <a:xfrm>
                <a:off x="357" y="2450"/>
                <a:ext cx="795" cy="0"/>
              </a:xfrm>
              <a:prstGeom prst="line">
                <a:avLst/>
              </a:prstGeom>
              <a:noFill/>
              <a:ln w="9525">
                <a:solidFill>
                  <a:schemeClr val="tx1"/>
                </a:solidFill>
                <a:prstDash val="lg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51" name="Line 28"/>
              <p:cNvSpPr>
                <a:spLocks noChangeShapeType="1"/>
              </p:cNvSpPr>
              <p:nvPr/>
            </p:nvSpPr>
            <p:spPr bwMode="auto">
              <a:xfrm>
                <a:off x="1152" y="2451"/>
                <a:ext cx="0" cy="645"/>
              </a:xfrm>
              <a:prstGeom prst="line">
                <a:avLst/>
              </a:prstGeom>
              <a:noFill/>
              <a:ln w="9525">
                <a:solidFill>
                  <a:schemeClr val="tx1"/>
                </a:solidFill>
                <a:prstDash val="lgDash"/>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30749" name="Oval 29"/>
            <p:cNvSpPr>
              <a:spLocks noChangeArrowheads="1"/>
            </p:cNvSpPr>
            <p:nvPr/>
          </p:nvSpPr>
          <p:spPr bwMode="auto">
            <a:xfrm>
              <a:off x="4423" y="1250"/>
              <a:ext cx="88" cy="87"/>
            </a:xfrm>
            <a:prstGeom prst="ellipse">
              <a:avLst/>
            </a:prstGeom>
            <a:solidFill>
              <a:srgbClr val="FF0000"/>
            </a:solidFill>
            <a:ln>
              <a:noFill/>
            </a:ln>
            <a:extLst>
              <a:ext uri="{91240B29-F687-4F45-9708-019B960494DF}">
                <a14:hiddenLine xmlns:a14="http://schemas.microsoft.com/office/drawing/2010/main" xmlns="" w="9525">
                  <a:solidFill>
                    <a:srgbClr val="000000"/>
                  </a:solidFill>
                  <a:prstDash val="dash"/>
                  <a:round/>
                  <a:headEnd/>
                  <a:tailEnd/>
                </a14:hiddenLine>
              </a:ext>
            </a:extLst>
          </p:spPr>
          <p:txBody>
            <a:bodyPr wrap="none" anchor="ctr"/>
            <a:lstStyle/>
            <a:p>
              <a:endParaRPr lang="en-US">
                <a:cs typeface="Arial" charset="0"/>
              </a:endParaRPr>
            </a:p>
          </p:txBody>
        </p:sp>
      </p:grpSp>
      <p:sp>
        <p:nvSpPr>
          <p:cNvPr id="147486" name="Line 30"/>
          <p:cNvSpPr>
            <a:spLocks noChangeShapeType="1"/>
          </p:cNvSpPr>
          <p:nvPr/>
        </p:nvSpPr>
        <p:spPr bwMode="auto">
          <a:xfrm>
            <a:off x="4314825" y="5308600"/>
            <a:ext cx="579438" cy="0"/>
          </a:xfrm>
          <a:prstGeom prst="line">
            <a:avLst/>
          </a:prstGeom>
          <a:noFill/>
          <a:ln w="50800">
            <a:solidFill>
              <a:srgbClr val="33CC33"/>
            </a:solidFill>
            <a:round/>
            <a:headEnd/>
            <a:tailEnd type="triangle" w="lg" len="med"/>
          </a:ln>
          <a:extLst>
            <a:ext uri="{909E8E84-426E-40DD-AFC4-6F175D3DCCD1}">
              <a14:hiddenFill xmlns:a14="http://schemas.microsoft.com/office/drawing/2010/main" xmlns="">
                <a:noFill/>
              </a14:hiddenFill>
            </a:ext>
          </a:extLst>
        </p:spPr>
        <p:txBody>
          <a:bodyPr/>
          <a:lstStyle/>
          <a:p>
            <a:endParaRPr lang="en-US"/>
          </a:p>
        </p:txBody>
      </p:sp>
      <p:sp>
        <p:nvSpPr>
          <p:cNvPr id="147487" name="Line 31"/>
          <p:cNvSpPr>
            <a:spLocks noChangeShapeType="1"/>
          </p:cNvSpPr>
          <p:nvPr/>
        </p:nvSpPr>
        <p:spPr bwMode="auto">
          <a:xfrm>
            <a:off x="6705600" y="5308600"/>
            <a:ext cx="579438" cy="0"/>
          </a:xfrm>
          <a:prstGeom prst="line">
            <a:avLst/>
          </a:prstGeom>
          <a:noFill/>
          <a:ln w="50800">
            <a:solidFill>
              <a:srgbClr val="FF0000"/>
            </a:solidFill>
            <a:round/>
            <a:headEnd/>
            <a:tailEnd type="triangle" w="lg" len="med"/>
          </a:ln>
          <a:extLst>
            <a:ext uri="{909E8E84-426E-40DD-AFC4-6F175D3DCCD1}">
              <a14:hiddenFill xmlns:a14="http://schemas.microsoft.com/office/drawing/2010/main" xmlns="">
                <a:noFill/>
              </a14:hiddenFill>
            </a:ext>
          </a:extLst>
        </p:spPr>
        <p:txBody>
          <a:bodyPr/>
          <a:lstStyle/>
          <a:p>
            <a:endParaRPr lang="en-US"/>
          </a:p>
        </p:txBody>
      </p:sp>
      <p:sp>
        <p:nvSpPr>
          <p:cNvPr id="147488" name="Line 32"/>
          <p:cNvSpPr>
            <a:spLocks noChangeShapeType="1"/>
          </p:cNvSpPr>
          <p:nvPr/>
        </p:nvSpPr>
        <p:spPr bwMode="auto">
          <a:xfrm rot="-5400000">
            <a:off x="3806031" y="2224882"/>
            <a:ext cx="179387" cy="0"/>
          </a:xfrm>
          <a:prstGeom prst="line">
            <a:avLst/>
          </a:prstGeom>
          <a:noFill/>
          <a:ln w="50800">
            <a:solidFill>
              <a:srgbClr val="FF0000"/>
            </a:solidFill>
            <a:round/>
            <a:headEnd/>
            <a:tailEnd type="triangle" w="med" len="sm"/>
          </a:ln>
          <a:extLst>
            <a:ext uri="{909E8E84-426E-40DD-AFC4-6F175D3DCCD1}">
              <a14:hiddenFill xmlns:a14="http://schemas.microsoft.com/office/drawing/2010/main" xmlns="">
                <a:noFill/>
              </a14:hiddenFill>
            </a:ext>
          </a:extLst>
        </p:spPr>
        <p:txBody>
          <a:bodyPr/>
          <a:lstStyle/>
          <a:p>
            <a:endParaRPr lang="en-US"/>
          </a:p>
        </p:txBody>
      </p:sp>
      <p:sp>
        <p:nvSpPr>
          <p:cNvPr id="147489" name="Line 33"/>
          <p:cNvSpPr>
            <a:spLocks noChangeShapeType="1"/>
          </p:cNvSpPr>
          <p:nvPr/>
        </p:nvSpPr>
        <p:spPr bwMode="auto">
          <a:xfrm rot="-5400000">
            <a:off x="3505993" y="3869532"/>
            <a:ext cx="779463" cy="0"/>
          </a:xfrm>
          <a:prstGeom prst="line">
            <a:avLst/>
          </a:prstGeom>
          <a:noFill/>
          <a:ln w="50800">
            <a:solidFill>
              <a:srgbClr val="33CC33"/>
            </a:solidFill>
            <a:round/>
            <a:headEnd/>
            <a:tailEnd type="triangle" w="lg" len="med"/>
          </a:ln>
          <a:extLst>
            <a:ext uri="{909E8E84-426E-40DD-AFC4-6F175D3DCCD1}">
              <a14:hiddenFill xmlns:a14="http://schemas.microsoft.com/office/drawing/2010/main" xmlns="">
                <a:noFill/>
              </a14:hiddenFill>
            </a:ext>
          </a:extLst>
        </p:spPr>
        <p:txBody>
          <a:bodyPr/>
          <a:lstStyle/>
          <a:p>
            <a:endParaRPr lang="en-US"/>
          </a:p>
        </p:txBody>
      </p:sp>
      <p:grpSp>
        <p:nvGrpSpPr>
          <p:cNvPr id="12" name="Group 50"/>
          <p:cNvGrpSpPr>
            <a:grpSpLocks/>
          </p:cNvGrpSpPr>
          <p:nvPr/>
        </p:nvGrpSpPr>
        <p:grpSpPr bwMode="auto">
          <a:xfrm>
            <a:off x="1638300" y="5356225"/>
            <a:ext cx="2671763" cy="941388"/>
            <a:chOff x="1032" y="3374"/>
            <a:chExt cx="1683" cy="593"/>
          </a:xfrm>
        </p:grpSpPr>
        <p:sp>
          <p:nvSpPr>
            <p:cNvPr id="30746" name="Line 46"/>
            <p:cNvSpPr>
              <a:spLocks noChangeShapeType="1"/>
            </p:cNvSpPr>
            <p:nvPr/>
          </p:nvSpPr>
          <p:spPr bwMode="auto">
            <a:xfrm flipV="1">
              <a:off x="2304" y="3374"/>
              <a:ext cx="411" cy="338"/>
            </a:xfrm>
            <a:prstGeom prst="line">
              <a:avLst/>
            </a:prstGeom>
            <a:noFill/>
            <a:ln w="9525">
              <a:solidFill>
                <a:srgbClr val="0099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47" name="Text Box 40"/>
            <p:cNvSpPr txBox="1">
              <a:spLocks noChangeArrowheads="1"/>
            </p:cNvSpPr>
            <p:nvPr/>
          </p:nvSpPr>
          <p:spPr bwMode="auto">
            <a:xfrm>
              <a:off x="1032" y="3399"/>
              <a:ext cx="1304" cy="568"/>
            </a:xfrm>
            <a:prstGeom prst="rect">
              <a:avLst/>
            </a:prstGeom>
            <a:solidFill>
              <a:srgbClr val="CCFFCC"/>
            </a:solidFill>
            <a:ln w="9525">
              <a:solidFill>
                <a:srgbClr val="008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05000"/>
                </a:lnSpc>
                <a:spcBef>
                  <a:spcPct val="50000"/>
                </a:spcBef>
              </a:pPr>
              <a:r>
                <a:rPr lang="en-US" sz="2500" dirty="0">
                  <a:cs typeface="Arial" charset="0"/>
                </a:rPr>
                <a:t>Poor country starts here</a:t>
              </a:r>
            </a:p>
          </p:txBody>
        </p:sp>
      </p:grpSp>
      <p:grpSp>
        <p:nvGrpSpPr>
          <p:cNvPr id="13" name="Group 51"/>
          <p:cNvGrpSpPr>
            <a:grpSpLocks/>
          </p:cNvGrpSpPr>
          <p:nvPr/>
        </p:nvGrpSpPr>
        <p:grpSpPr bwMode="auto">
          <a:xfrm>
            <a:off x="5095875" y="5370513"/>
            <a:ext cx="3589338" cy="900112"/>
            <a:chOff x="3210" y="3383"/>
            <a:chExt cx="2261" cy="567"/>
          </a:xfrm>
        </p:grpSpPr>
        <p:sp>
          <p:nvSpPr>
            <p:cNvPr id="30744" name="Line 45"/>
            <p:cNvSpPr>
              <a:spLocks noChangeShapeType="1"/>
            </p:cNvSpPr>
            <p:nvPr/>
          </p:nvSpPr>
          <p:spPr bwMode="auto">
            <a:xfrm flipV="1">
              <a:off x="4137" y="3383"/>
              <a:ext cx="82" cy="284"/>
            </a:xfrm>
            <a:prstGeom prst="line">
              <a:avLst/>
            </a:prstGeom>
            <a:noFill/>
            <a:ln w="9525">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45" name="Text Box 41"/>
            <p:cNvSpPr txBox="1">
              <a:spLocks noChangeArrowheads="1"/>
            </p:cNvSpPr>
            <p:nvPr/>
          </p:nvSpPr>
          <p:spPr bwMode="auto">
            <a:xfrm>
              <a:off x="3210" y="3634"/>
              <a:ext cx="2261" cy="316"/>
            </a:xfrm>
            <a:prstGeom prst="rect">
              <a:avLst/>
            </a:prstGeom>
            <a:solidFill>
              <a:srgbClr val="FFCCCC"/>
            </a:solidFill>
            <a:ln w="9525">
              <a:solidFill>
                <a:srgbClr val="FF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5000"/>
                </a:lnSpc>
                <a:spcBef>
                  <a:spcPct val="50000"/>
                </a:spcBef>
              </a:pPr>
              <a:r>
                <a:rPr lang="en-US" sz="2500" dirty="0">
                  <a:cs typeface="Arial" charset="0"/>
                </a:rPr>
                <a:t>Rich country starts here</a:t>
              </a:r>
            </a:p>
          </p:txBody>
        </p:sp>
      </p:grpSp>
      <p:grpSp>
        <p:nvGrpSpPr>
          <p:cNvPr id="14" name="Group 52"/>
          <p:cNvGrpSpPr>
            <a:grpSpLocks/>
          </p:cNvGrpSpPr>
          <p:nvPr/>
        </p:nvGrpSpPr>
        <p:grpSpPr bwMode="auto">
          <a:xfrm>
            <a:off x="774700" y="3405188"/>
            <a:ext cx="3030538" cy="901700"/>
            <a:chOff x="488" y="2145"/>
            <a:chExt cx="1909" cy="568"/>
          </a:xfrm>
        </p:grpSpPr>
        <p:sp>
          <p:nvSpPr>
            <p:cNvPr id="30742" name="Line 48"/>
            <p:cNvSpPr>
              <a:spLocks noChangeShapeType="1"/>
            </p:cNvSpPr>
            <p:nvPr/>
          </p:nvSpPr>
          <p:spPr bwMode="auto">
            <a:xfrm>
              <a:off x="1860" y="2433"/>
              <a:ext cx="537" cy="0"/>
            </a:xfrm>
            <a:prstGeom prst="line">
              <a:avLst/>
            </a:prstGeom>
            <a:noFill/>
            <a:ln w="9525">
              <a:solidFill>
                <a:srgbClr val="0099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43" name="Text Box 43"/>
            <p:cNvSpPr txBox="1">
              <a:spLocks noChangeArrowheads="1"/>
            </p:cNvSpPr>
            <p:nvPr/>
          </p:nvSpPr>
          <p:spPr bwMode="auto">
            <a:xfrm>
              <a:off x="488" y="2145"/>
              <a:ext cx="1424" cy="568"/>
            </a:xfrm>
            <a:prstGeom prst="rect">
              <a:avLst/>
            </a:prstGeom>
            <a:solidFill>
              <a:srgbClr val="CCFFCC"/>
            </a:solidFill>
            <a:ln w="9525">
              <a:solidFill>
                <a:srgbClr val="008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105000"/>
                </a:lnSpc>
                <a:spcBef>
                  <a:spcPct val="50000"/>
                </a:spcBef>
              </a:pPr>
              <a:r>
                <a:rPr lang="en-US" sz="2500" dirty="0">
                  <a:cs typeface="Arial" charset="0"/>
                </a:rPr>
                <a:t>Poor country’s growth</a:t>
              </a:r>
            </a:p>
          </p:txBody>
        </p:sp>
      </p:grpSp>
      <p:grpSp>
        <p:nvGrpSpPr>
          <p:cNvPr id="15" name="Group 53"/>
          <p:cNvGrpSpPr>
            <a:grpSpLocks/>
          </p:cNvGrpSpPr>
          <p:nvPr/>
        </p:nvGrpSpPr>
        <p:grpSpPr bwMode="auto">
          <a:xfrm>
            <a:off x="1020763" y="1773238"/>
            <a:ext cx="2751137" cy="901700"/>
            <a:chOff x="643" y="1117"/>
            <a:chExt cx="1733" cy="568"/>
          </a:xfrm>
        </p:grpSpPr>
        <p:sp>
          <p:nvSpPr>
            <p:cNvPr id="30740" name="Line 49"/>
            <p:cNvSpPr>
              <a:spLocks noChangeShapeType="1"/>
            </p:cNvSpPr>
            <p:nvPr/>
          </p:nvSpPr>
          <p:spPr bwMode="auto">
            <a:xfrm>
              <a:off x="1839" y="1404"/>
              <a:ext cx="537" cy="0"/>
            </a:xfrm>
            <a:prstGeom prst="line">
              <a:avLst/>
            </a:prstGeom>
            <a:noFill/>
            <a:ln w="9525">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41" name="Text Box 44"/>
            <p:cNvSpPr txBox="1">
              <a:spLocks noChangeArrowheads="1"/>
            </p:cNvSpPr>
            <p:nvPr/>
          </p:nvSpPr>
          <p:spPr bwMode="auto">
            <a:xfrm>
              <a:off x="643" y="1117"/>
              <a:ext cx="1394" cy="568"/>
            </a:xfrm>
            <a:prstGeom prst="rect">
              <a:avLst/>
            </a:prstGeom>
            <a:solidFill>
              <a:srgbClr val="FFCCCC"/>
            </a:solidFill>
            <a:ln w="9525">
              <a:solidFill>
                <a:srgbClr val="FF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105000"/>
                </a:lnSpc>
                <a:spcBef>
                  <a:spcPct val="50000"/>
                </a:spcBef>
              </a:pPr>
              <a:r>
                <a:rPr lang="en-US" sz="2500" dirty="0">
                  <a:cs typeface="Arial" charset="0"/>
                </a:rPr>
                <a:t>Rich country’s growth</a:t>
              </a:r>
            </a:p>
          </p:txBody>
        </p:sp>
      </p:grpSp>
    </p:spTree>
    <p:extLst>
      <p:ext uri="{BB962C8B-B14F-4D97-AF65-F5344CB8AC3E}">
        <p14:creationId xmlns:p14="http://schemas.microsoft.com/office/powerpoint/2010/main" xmlns="" val="35094351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7498"/>
                                        </p:tgtEl>
                                        <p:attrNameLst>
                                          <p:attrName>style.visibility</p:attrName>
                                        </p:attrNameLst>
                                      </p:cBhvr>
                                      <p:to>
                                        <p:strVal val="visible"/>
                                      </p:to>
                                    </p:set>
                                    <p:animEffect transition="in" filter="wipe(left)">
                                      <p:cBhvr>
                                        <p:cTn id="7" dur="500"/>
                                        <p:tgtEl>
                                          <p:spTgt spid="1474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3"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trips(upRight)">
                                      <p:cBhvr>
                                        <p:cTn id="12" dur="500"/>
                                        <p:tgtEl>
                                          <p:spTgt spid="12"/>
                                        </p:tgtEl>
                                      </p:cBhvr>
                                    </p:animEffect>
                                  </p:childTnLst>
                                </p:cTn>
                              </p:par>
                            </p:childTnLst>
                          </p:cTn>
                        </p:par>
                        <p:par>
                          <p:cTn id="13" fill="hold" nodeType="afterGroup">
                            <p:stCondLst>
                              <p:cond delay="500"/>
                            </p:stCondLst>
                            <p:childTnLst>
                              <p:par>
                                <p:cTn id="14" presetID="18" presetClass="entr" presetSubtype="9"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strips(upLeft)">
                                      <p:cBhvr>
                                        <p:cTn id="16" dur="500"/>
                                        <p:tgtEl>
                                          <p:spTgt spid="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3"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strips(upRight)">
                                      <p:cBhvr>
                                        <p:cTn id="21" dur="500"/>
                                        <p:tgtEl>
                                          <p:spTgt spid="13"/>
                                        </p:tgtEl>
                                      </p:cBhvr>
                                    </p:animEffect>
                                  </p:childTnLst>
                                </p:cTn>
                              </p:par>
                            </p:childTnLst>
                          </p:cTn>
                        </p:par>
                        <p:par>
                          <p:cTn id="22" fill="hold" nodeType="afterGroup">
                            <p:stCondLst>
                              <p:cond delay="500"/>
                            </p:stCondLst>
                            <p:childTnLst>
                              <p:par>
                                <p:cTn id="23" presetID="18" presetClass="entr" presetSubtype="9"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strips(upLeft)">
                                      <p:cBhvr>
                                        <p:cTn id="25" dur="500"/>
                                        <p:tgtEl>
                                          <p:spTgt spid="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7" presetClass="entr" presetSubtype="8" fill="hold" grpId="0" nodeType="clickEffect">
                                  <p:stCondLst>
                                    <p:cond delay="0"/>
                                  </p:stCondLst>
                                  <p:childTnLst>
                                    <p:set>
                                      <p:cBhvr>
                                        <p:cTn id="29" dur="1" fill="hold">
                                          <p:stCondLst>
                                            <p:cond delay="0"/>
                                          </p:stCondLst>
                                        </p:cTn>
                                        <p:tgtEl>
                                          <p:spTgt spid="147486"/>
                                        </p:tgtEl>
                                        <p:attrNameLst>
                                          <p:attrName>style.visibility</p:attrName>
                                        </p:attrNameLst>
                                      </p:cBhvr>
                                      <p:to>
                                        <p:strVal val="visible"/>
                                      </p:to>
                                    </p:set>
                                    <p:anim calcmode="lin" valueType="num">
                                      <p:cBhvr>
                                        <p:cTn id="30" dur="500" fill="hold"/>
                                        <p:tgtEl>
                                          <p:spTgt spid="147486"/>
                                        </p:tgtEl>
                                        <p:attrNameLst>
                                          <p:attrName>ppt_x</p:attrName>
                                        </p:attrNameLst>
                                      </p:cBhvr>
                                      <p:tavLst>
                                        <p:tav tm="0">
                                          <p:val>
                                            <p:strVal val="#ppt_x-#ppt_w/2"/>
                                          </p:val>
                                        </p:tav>
                                        <p:tav tm="100000">
                                          <p:val>
                                            <p:strVal val="#ppt_x"/>
                                          </p:val>
                                        </p:tav>
                                      </p:tavLst>
                                    </p:anim>
                                    <p:anim calcmode="lin" valueType="num">
                                      <p:cBhvr>
                                        <p:cTn id="31" dur="500" fill="hold"/>
                                        <p:tgtEl>
                                          <p:spTgt spid="147486"/>
                                        </p:tgtEl>
                                        <p:attrNameLst>
                                          <p:attrName>ppt_y</p:attrName>
                                        </p:attrNameLst>
                                      </p:cBhvr>
                                      <p:tavLst>
                                        <p:tav tm="0">
                                          <p:val>
                                            <p:strVal val="#ppt_y"/>
                                          </p:val>
                                        </p:tav>
                                        <p:tav tm="100000">
                                          <p:val>
                                            <p:strVal val="#ppt_y"/>
                                          </p:val>
                                        </p:tav>
                                      </p:tavLst>
                                    </p:anim>
                                    <p:anim calcmode="lin" valueType="num">
                                      <p:cBhvr>
                                        <p:cTn id="32" dur="500" fill="hold"/>
                                        <p:tgtEl>
                                          <p:spTgt spid="147486"/>
                                        </p:tgtEl>
                                        <p:attrNameLst>
                                          <p:attrName>ppt_w</p:attrName>
                                        </p:attrNameLst>
                                      </p:cBhvr>
                                      <p:tavLst>
                                        <p:tav tm="0">
                                          <p:val>
                                            <p:fltVal val="0"/>
                                          </p:val>
                                        </p:tav>
                                        <p:tav tm="100000">
                                          <p:val>
                                            <p:strVal val="#ppt_w"/>
                                          </p:val>
                                        </p:tav>
                                      </p:tavLst>
                                    </p:anim>
                                    <p:anim calcmode="lin" valueType="num">
                                      <p:cBhvr>
                                        <p:cTn id="33" dur="500" fill="hold"/>
                                        <p:tgtEl>
                                          <p:spTgt spid="147486"/>
                                        </p:tgtEl>
                                        <p:attrNameLst>
                                          <p:attrName>ppt_h</p:attrName>
                                        </p:attrNameLst>
                                      </p:cBhvr>
                                      <p:tavLst>
                                        <p:tav tm="0">
                                          <p:val>
                                            <p:strVal val="#ppt_h"/>
                                          </p:val>
                                        </p:tav>
                                        <p:tav tm="100000">
                                          <p:val>
                                            <p:strVal val="#ppt_h"/>
                                          </p:val>
                                        </p:tav>
                                      </p:tavLst>
                                    </p:anim>
                                  </p:childTnLst>
                                </p:cTn>
                              </p:par>
                            </p:childTnLst>
                          </p:cTn>
                        </p:par>
                        <p:par>
                          <p:cTn id="34" fill="hold" nodeType="afterGroup">
                            <p:stCondLst>
                              <p:cond delay="500"/>
                            </p:stCondLst>
                            <p:childTnLst>
                              <p:par>
                                <p:cTn id="35" presetID="18" presetClass="entr" presetSubtype="9"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strips(upLeft)">
                                      <p:cBhvr>
                                        <p:cTn id="37" dur="500"/>
                                        <p:tgtEl>
                                          <p:spTgt spid="6"/>
                                        </p:tgtEl>
                                      </p:cBhvr>
                                    </p:animEffect>
                                  </p:childTnLst>
                                </p:cTn>
                              </p:par>
                            </p:childTnLst>
                          </p:cTn>
                        </p:par>
                        <p:par>
                          <p:cTn id="38" fill="hold" nodeType="afterGroup">
                            <p:stCondLst>
                              <p:cond delay="1000"/>
                            </p:stCondLst>
                            <p:childTnLst>
                              <p:par>
                                <p:cTn id="39" presetID="17" presetClass="entr" presetSubtype="4" fill="hold" grpId="0" nodeType="afterEffect">
                                  <p:stCondLst>
                                    <p:cond delay="0"/>
                                  </p:stCondLst>
                                  <p:childTnLst>
                                    <p:set>
                                      <p:cBhvr>
                                        <p:cTn id="40" dur="1" fill="hold">
                                          <p:stCondLst>
                                            <p:cond delay="0"/>
                                          </p:stCondLst>
                                        </p:cTn>
                                        <p:tgtEl>
                                          <p:spTgt spid="147489"/>
                                        </p:tgtEl>
                                        <p:attrNameLst>
                                          <p:attrName>style.visibility</p:attrName>
                                        </p:attrNameLst>
                                      </p:cBhvr>
                                      <p:to>
                                        <p:strVal val="visible"/>
                                      </p:to>
                                    </p:set>
                                    <p:anim calcmode="lin" valueType="num">
                                      <p:cBhvr>
                                        <p:cTn id="41" dur="500" fill="hold"/>
                                        <p:tgtEl>
                                          <p:spTgt spid="147489"/>
                                        </p:tgtEl>
                                        <p:attrNameLst>
                                          <p:attrName>ppt_x</p:attrName>
                                        </p:attrNameLst>
                                      </p:cBhvr>
                                      <p:tavLst>
                                        <p:tav tm="0">
                                          <p:val>
                                            <p:strVal val="#ppt_x"/>
                                          </p:val>
                                        </p:tav>
                                        <p:tav tm="100000">
                                          <p:val>
                                            <p:strVal val="#ppt_x"/>
                                          </p:val>
                                        </p:tav>
                                      </p:tavLst>
                                    </p:anim>
                                    <p:anim calcmode="lin" valueType="num">
                                      <p:cBhvr>
                                        <p:cTn id="42" dur="500" fill="hold"/>
                                        <p:tgtEl>
                                          <p:spTgt spid="147489"/>
                                        </p:tgtEl>
                                        <p:attrNameLst>
                                          <p:attrName>ppt_y</p:attrName>
                                        </p:attrNameLst>
                                      </p:cBhvr>
                                      <p:tavLst>
                                        <p:tav tm="0">
                                          <p:val>
                                            <p:strVal val="#ppt_y+#ppt_h/2"/>
                                          </p:val>
                                        </p:tav>
                                        <p:tav tm="100000">
                                          <p:val>
                                            <p:strVal val="#ppt_y"/>
                                          </p:val>
                                        </p:tav>
                                      </p:tavLst>
                                    </p:anim>
                                    <p:anim calcmode="lin" valueType="num">
                                      <p:cBhvr>
                                        <p:cTn id="43" dur="500" fill="hold"/>
                                        <p:tgtEl>
                                          <p:spTgt spid="147489"/>
                                        </p:tgtEl>
                                        <p:attrNameLst>
                                          <p:attrName>ppt_w</p:attrName>
                                        </p:attrNameLst>
                                      </p:cBhvr>
                                      <p:tavLst>
                                        <p:tav tm="0">
                                          <p:val>
                                            <p:strVal val="#ppt_w"/>
                                          </p:val>
                                        </p:tav>
                                        <p:tav tm="100000">
                                          <p:val>
                                            <p:strVal val="#ppt_w"/>
                                          </p:val>
                                        </p:tav>
                                      </p:tavLst>
                                    </p:anim>
                                    <p:anim calcmode="lin" valueType="num">
                                      <p:cBhvr>
                                        <p:cTn id="44" dur="500" fill="hold"/>
                                        <p:tgtEl>
                                          <p:spTgt spid="147489"/>
                                        </p:tgtEl>
                                        <p:attrNameLst>
                                          <p:attrName>ppt_h</p:attrName>
                                        </p:attrNameLst>
                                      </p:cBhvr>
                                      <p:tavLst>
                                        <p:tav tm="0">
                                          <p:val>
                                            <p:fltVal val="0"/>
                                          </p:val>
                                        </p:tav>
                                        <p:tav tm="100000">
                                          <p:val>
                                            <p:strVal val="#ppt_h"/>
                                          </p:val>
                                        </p:tav>
                                      </p:tavLst>
                                    </p:anim>
                                  </p:childTnLst>
                                </p:cTn>
                              </p:par>
                            </p:childTnLst>
                          </p:cTn>
                        </p:par>
                        <p:par>
                          <p:cTn id="45" fill="hold" nodeType="afterGroup">
                            <p:stCondLst>
                              <p:cond delay="1500"/>
                            </p:stCondLst>
                            <p:childTnLst>
                              <p:par>
                                <p:cTn id="46" presetID="18" presetClass="entr" presetSubtype="12" fill="hold"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strips(downLeft)">
                                      <p:cBhvr>
                                        <p:cTn id="48" dur="500"/>
                                        <p:tgtEl>
                                          <p:spTgt spid="14"/>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7" presetClass="entr" presetSubtype="8" fill="hold" grpId="0" nodeType="clickEffect">
                                  <p:stCondLst>
                                    <p:cond delay="0"/>
                                  </p:stCondLst>
                                  <p:childTnLst>
                                    <p:set>
                                      <p:cBhvr>
                                        <p:cTn id="52" dur="1" fill="hold">
                                          <p:stCondLst>
                                            <p:cond delay="0"/>
                                          </p:stCondLst>
                                        </p:cTn>
                                        <p:tgtEl>
                                          <p:spTgt spid="147487"/>
                                        </p:tgtEl>
                                        <p:attrNameLst>
                                          <p:attrName>style.visibility</p:attrName>
                                        </p:attrNameLst>
                                      </p:cBhvr>
                                      <p:to>
                                        <p:strVal val="visible"/>
                                      </p:to>
                                    </p:set>
                                    <p:anim calcmode="lin" valueType="num">
                                      <p:cBhvr>
                                        <p:cTn id="53" dur="500" fill="hold"/>
                                        <p:tgtEl>
                                          <p:spTgt spid="147487"/>
                                        </p:tgtEl>
                                        <p:attrNameLst>
                                          <p:attrName>ppt_x</p:attrName>
                                        </p:attrNameLst>
                                      </p:cBhvr>
                                      <p:tavLst>
                                        <p:tav tm="0">
                                          <p:val>
                                            <p:strVal val="#ppt_x-#ppt_w/2"/>
                                          </p:val>
                                        </p:tav>
                                        <p:tav tm="100000">
                                          <p:val>
                                            <p:strVal val="#ppt_x"/>
                                          </p:val>
                                        </p:tav>
                                      </p:tavLst>
                                    </p:anim>
                                    <p:anim calcmode="lin" valueType="num">
                                      <p:cBhvr>
                                        <p:cTn id="54" dur="500" fill="hold"/>
                                        <p:tgtEl>
                                          <p:spTgt spid="147487"/>
                                        </p:tgtEl>
                                        <p:attrNameLst>
                                          <p:attrName>ppt_y</p:attrName>
                                        </p:attrNameLst>
                                      </p:cBhvr>
                                      <p:tavLst>
                                        <p:tav tm="0">
                                          <p:val>
                                            <p:strVal val="#ppt_y"/>
                                          </p:val>
                                        </p:tav>
                                        <p:tav tm="100000">
                                          <p:val>
                                            <p:strVal val="#ppt_y"/>
                                          </p:val>
                                        </p:tav>
                                      </p:tavLst>
                                    </p:anim>
                                    <p:anim calcmode="lin" valueType="num">
                                      <p:cBhvr>
                                        <p:cTn id="55" dur="500" fill="hold"/>
                                        <p:tgtEl>
                                          <p:spTgt spid="147487"/>
                                        </p:tgtEl>
                                        <p:attrNameLst>
                                          <p:attrName>ppt_w</p:attrName>
                                        </p:attrNameLst>
                                      </p:cBhvr>
                                      <p:tavLst>
                                        <p:tav tm="0">
                                          <p:val>
                                            <p:fltVal val="0"/>
                                          </p:val>
                                        </p:tav>
                                        <p:tav tm="100000">
                                          <p:val>
                                            <p:strVal val="#ppt_w"/>
                                          </p:val>
                                        </p:tav>
                                      </p:tavLst>
                                    </p:anim>
                                    <p:anim calcmode="lin" valueType="num">
                                      <p:cBhvr>
                                        <p:cTn id="56" dur="500" fill="hold"/>
                                        <p:tgtEl>
                                          <p:spTgt spid="147487"/>
                                        </p:tgtEl>
                                        <p:attrNameLst>
                                          <p:attrName>ppt_h</p:attrName>
                                        </p:attrNameLst>
                                      </p:cBhvr>
                                      <p:tavLst>
                                        <p:tav tm="0">
                                          <p:val>
                                            <p:strVal val="#ppt_h"/>
                                          </p:val>
                                        </p:tav>
                                        <p:tav tm="100000">
                                          <p:val>
                                            <p:strVal val="#ppt_h"/>
                                          </p:val>
                                        </p:tav>
                                      </p:tavLst>
                                    </p:anim>
                                  </p:childTnLst>
                                </p:cTn>
                              </p:par>
                            </p:childTnLst>
                          </p:cTn>
                        </p:par>
                        <p:par>
                          <p:cTn id="57" fill="hold" nodeType="afterGroup">
                            <p:stCondLst>
                              <p:cond delay="500"/>
                            </p:stCondLst>
                            <p:childTnLst>
                              <p:par>
                                <p:cTn id="58" presetID="18" presetClass="entr" presetSubtype="9" fill="hold" nodeType="after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strips(upLeft)">
                                      <p:cBhvr>
                                        <p:cTn id="60" dur="500"/>
                                        <p:tgtEl>
                                          <p:spTgt spid="10"/>
                                        </p:tgtEl>
                                      </p:cBhvr>
                                    </p:animEffect>
                                  </p:childTnLst>
                                </p:cTn>
                              </p:par>
                            </p:childTnLst>
                          </p:cTn>
                        </p:par>
                        <p:par>
                          <p:cTn id="61" fill="hold" nodeType="afterGroup">
                            <p:stCondLst>
                              <p:cond delay="1000"/>
                            </p:stCondLst>
                            <p:childTnLst>
                              <p:par>
                                <p:cTn id="62" presetID="17" presetClass="entr" presetSubtype="4" fill="hold" grpId="0" nodeType="afterEffect">
                                  <p:stCondLst>
                                    <p:cond delay="0"/>
                                  </p:stCondLst>
                                  <p:childTnLst>
                                    <p:set>
                                      <p:cBhvr>
                                        <p:cTn id="63" dur="1" fill="hold">
                                          <p:stCondLst>
                                            <p:cond delay="0"/>
                                          </p:stCondLst>
                                        </p:cTn>
                                        <p:tgtEl>
                                          <p:spTgt spid="147488"/>
                                        </p:tgtEl>
                                        <p:attrNameLst>
                                          <p:attrName>style.visibility</p:attrName>
                                        </p:attrNameLst>
                                      </p:cBhvr>
                                      <p:to>
                                        <p:strVal val="visible"/>
                                      </p:to>
                                    </p:set>
                                    <p:anim calcmode="lin" valueType="num">
                                      <p:cBhvr>
                                        <p:cTn id="64" dur="500" fill="hold"/>
                                        <p:tgtEl>
                                          <p:spTgt spid="147488"/>
                                        </p:tgtEl>
                                        <p:attrNameLst>
                                          <p:attrName>ppt_x</p:attrName>
                                        </p:attrNameLst>
                                      </p:cBhvr>
                                      <p:tavLst>
                                        <p:tav tm="0">
                                          <p:val>
                                            <p:strVal val="#ppt_x"/>
                                          </p:val>
                                        </p:tav>
                                        <p:tav tm="100000">
                                          <p:val>
                                            <p:strVal val="#ppt_x"/>
                                          </p:val>
                                        </p:tav>
                                      </p:tavLst>
                                    </p:anim>
                                    <p:anim calcmode="lin" valueType="num">
                                      <p:cBhvr>
                                        <p:cTn id="65" dur="500" fill="hold"/>
                                        <p:tgtEl>
                                          <p:spTgt spid="147488"/>
                                        </p:tgtEl>
                                        <p:attrNameLst>
                                          <p:attrName>ppt_y</p:attrName>
                                        </p:attrNameLst>
                                      </p:cBhvr>
                                      <p:tavLst>
                                        <p:tav tm="0">
                                          <p:val>
                                            <p:strVal val="#ppt_y+#ppt_h/2"/>
                                          </p:val>
                                        </p:tav>
                                        <p:tav tm="100000">
                                          <p:val>
                                            <p:strVal val="#ppt_y"/>
                                          </p:val>
                                        </p:tav>
                                      </p:tavLst>
                                    </p:anim>
                                    <p:anim calcmode="lin" valueType="num">
                                      <p:cBhvr>
                                        <p:cTn id="66" dur="500" fill="hold"/>
                                        <p:tgtEl>
                                          <p:spTgt spid="147488"/>
                                        </p:tgtEl>
                                        <p:attrNameLst>
                                          <p:attrName>ppt_w</p:attrName>
                                        </p:attrNameLst>
                                      </p:cBhvr>
                                      <p:tavLst>
                                        <p:tav tm="0">
                                          <p:val>
                                            <p:strVal val="#ppt_w"/>
                                          </p:val>
                                        </p:tav>
                                        <p:tav tm="100000">
                                          <p:val>
                                            <p:strVal val="#ppt_w"/>
                                          </p:val>
                                        </p:tav>
                                      </p:tavLst>
                                    </p:anim>
                                    <p:anim calcmode="lin" valueType="num">
                                      <p:cBhvr>
                                        <p:cTn id="67" dur="500" fill="hold"/>
                                        <p:tgtEl>
                                          <p:spTgt spid="147488"/>
                                        </p:tgtEl>
                                        <p:attrNameLst>
                                          <p:attrName>ppt_h</p:attrName>
                                        </p:attrNameLst>
                                      </p:cBhvr>
                                      <p:tavLst>
                                        <p:tav tm="0">
                                          <p:val>
                                            <p:fltVal val="0"/>
                                          </p:val>
                                        </p:tav>
                                        <p:tav tm="100000">
                                          <p:val>
                                            <p:strVal val="#ppt_h"/>
                                          </p:val>
                                        </p:tav>
                                      </p:tavLst>
                                    </p:anim>
                                  </p:childTnLst>
                                </p:cTn>
                              </p:par>
                            </p:childTnLst>
                          </p:cTn>
                        </p:par>
                        <p:par>
                          <p:cTn id="68" fill="hold" nodeType="afterGroup">
                            <p:stCondLst>
                              <p:cond delay="1500"/>
                            </p:stCondLst>
                            <p:childTnLst>
                              <p:par>
                                <p:cTn id="69" presetID="18" presetClass="entr" presetSubtype="9" fill="hold"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strips(upLeft)">
                                      <p:cBhvr>
                                        <p:cTn id="7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98" grpId="0"/>
      <p:bldP spid="147486" grpId="0" animBg="1"/>
      <p:bldP spid="147487" grpId="0" animBg="1"/>
      <p:bldP spid="147488" grpId="0" animBg="1"/>
      <p:bldP spid="147489"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8" name="Rectangle 2"/>
          <p:cNvSpPr>
            <a:spLocks noGrp="1" noChangeArrowheads="1"/>
          </p:cNvSpPr>
          <p:nvPr>
            <p:ph type="title"/>
          </p:nvPr>
        </p:nvSpPr>
        <p:spPr/>
        <p:txBody>
          <a:bodyPr/>
          <a:lstStyle/>
          <a:p>
            <a:pPr eaLnBrk="1" hangingPunct="1"/>
            <a:r>
              <a:rPr lang="en-US" smtClean="0"/>
              <a:t>Example of the Catch-Up Effect</a:t>
            </a:r>
          </a:p>
        </p:txBody>
      </p:sp>
      <p:sp>
        <p:nvSpPr>
          <p:cNvPr id="31749" name="Rectangle 3"/>
          <p:cNvSpPr>
            <a:spLocks noGrp="1" noChangeArrowheads="1"/>
          </p:cNvSpPr>
          <p:nvPr>
            <p:ph idx="1"/>
          </p:nvPr>
        </p:nvSpPr>
        <p:spPr/>
        <p:txBody>
          <a:bodyPr/>
          <a:lstStyle/>
          <a:p>
            <a:pPr eaLnBrk="1" hangingPunct="1"/>
            <a:r>
              <a:rPr lang="en-US" dirty="0" smtClean="0"/>
              <a:t>Over 1960–1990, the U.S. and S. Korea devoted a similar share of GDP to investment, so you might expect they would have similar growth performance.  </a:t>
            </a:r>
          </a:p>
          <a:p>
            <a:pPr eaLnBrk="1" hangingPunct="1"/>
            <a:r>
              <a:rPr lang="en-US" dirty="0" smtClean="0"/>
              <a:t>But growth was &gt;6% in Korea and only 2% in the U.S.  </a:t>
            </a:r>
          </a:p>
          <a:p>
            <a:pPr eaLnBrk="1" hangingPunct="1"/>
            <a:r>
              <a:rPr lang="en-US" dirty="0" smtClean="0"/>
              <a:t>Explanation:  the catch-up effect.  </a:t>
            </a:r>
            <a:br>
              <a:rPr lang="en-US" dirty="0" smtClean="0"/>
            </a:br>
            <a:r>
              <a:rPr lang="en-US" dirty="0" smtClean="0"/>
              <a:t>In 1960, </a:t>
            </a:r>
            <a:r>
              <a:rPr lang="en-US" b="1" dirty="0" smtClean="0"/>
              <a:t>K</a:t>
            </a:r>
            <a:r>
              <a:rPr lang="en-US" dirty="0" smtClean="0"/>
              <a:t>/</a:t>
            </a:r>
            <a:r>
              <a:rPr lang="en-US" b="1" dirty="0" smtClean="0"/>
              <a:t>L</a:t>
            </a:r>
            <a:r>
              <a:rPr lang="en-US" dirty="0" smtClean="0"/>
              <a:t> was far smaller in Korea than </a:t>
            </a:r>
            <a:br>
              <a:rPr lang="en-US" dirty="0" smtClean="0"/>
            </a:br>
            <a:r>
              <a:rPr lang="en-US" dirty="0" smtClean="0"/>
              <a:t>in the U.S., hence Korea grew faster.  </a:t>
            </a:r>
          </a:p>
        </p:txBody>
      </p:sp>
    </p:spTree>
    <p:extLst>
      <p:ext uri="{BB962C8B-B14F-4D97-AF65-F5344CB8AC3E}">
        <p14:creationId xmlns:p14="http://schemas.microsoft.com/office/powerpoint/2010/main" xmlns="" val="34608923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749">
                                            <p:txEl>
                                              <p:pRg st="0" end="0"/>
                                            </p:txEl>
                                          </p:spTgt>
                                        </p:tgtEl>
                                        <p:attrNameLst>
                                          <p:attrName>style.visibility</p:attrName>
                                        </p:attrNameLst>
                                      </p:cBhvr>
                                      <p:to>
                                        <p:strVal val="visible"/>
                                      </p:to>
                                    </p:set>
                                    <p:animEffect transition="in" filter="wipe(left)">
                                      <p:cBhvr>
                                        <p:cTn id="7" dur="500"/>
                                        <p:tgtEl>
                                          <p:spTgt spid="3174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749">
                                            <p:txEl>
                                              <p:pRg st="1" end="1"/>
                                            </p:txEl>
                                          </p:spTgt>
                                        </p:tgtEl>
                                        <p:attrNameLst>
                                          <p:attrName>style.visibility</p:attrName>
                                        </p:attrNameLst>
                                      </p:cBhvr>
                                      <p:to>
                                        <p:strVal val="visible"/>
                                      </p:to>
                                    </p:set>
                                    <p:animEffect transition="in" filter="wipe(left)">
                                      <p:cBhvr>
                                        <p:cTn id="12" dur="500"/>
                                        <p:tgtEl>
                                          <p:spTgt spid="3174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1749">
                                            <p:txEl>
                                              <p:pRg st="2" end="2"/>
                                            </p:txEl>
                                          </p:spTgt>
                                        </p:tgtEl>
                                        <p:attrNameLst>
                                          <p:attrName>style.visibility</p:attrName>
                                        </p:attrNameLst>
                                      </p:cBhvr>
                                      <p:to>
                                        <p:strVal val="visible"/>
                                      </p:to>
                                    </p:set>
                                    <p:animEffect transition="in" filter="wipe(left)">
                                      <p:cBhvr>
                                        <p:cTn id="17" dur="500"/>
                                        <p:tgtEl>
                                          <p:spTgt spid="3174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build="p" bldLvl="4"/>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p:txBody>
          <a:bodyPr/>
          <a:lstStyle/>
          <a:p>
            <a:pPr eaLnBrk="1" hangingPunct="1"/>
            <a:r>
              <a:rPr lang="en-US" smtClean="0"/>
              <a:t>Investment from Abroad</a:t>
            </a:r>
          </a:p>
        </p:txBody>
      </p:sp>
      <p:sp>
        <p:nvSpPr>
          <p:cNvPr id="32773" name="Rectangle 3"/>
          <p:cNvSpPr>
            <a:spLocks noGrp="1" noChangeArrowheads="1"/>
          </p:cNvSpPr>
          <p:nvPr>
            <p:ph idx="1"/>
          </p:nvPr>
        </p:nvSpPr>
        <p:spPr>
          <a:xfrm>
            <a:off x="457200" y="1219200"/>
            <a:ext cx="8229600" cy="5334000"/>
          </a:xfrm>
        </p:spPr>
        <p:txBody>
          <a:bodyPr>
            <a:normAutofit/>
          </a:bodyPr>
          <a:lstStyle/>
          <a:p>
            <a:pPr eaLnBrk="1" hangingPunct="1"/>
            <a:r>
              <a:rPr lang="en-US" sz="2700" dirty="0" smtClean="0"/>
              <a:t>To raise </a:t>
            </a:r>
            <a:r>
              <a:rPr lang="en-US" sz="2700" b="1" dirty="0" smtClean="0"/>
              <a:t>K</a:t>
            </a:r>
            <a:r>
              <a:rPr lang="en-US" sz="2700" dirty="0" smtClean="0"/>
              <a:t>/</a:t>
            </a:r>
            <a:r>
              <a:rPr lang="en-US" sz="2700" b="1" dirty="0" smtClean="0"/>
              <a:t>L</a:t>
            </a:r>
            <a:r>
              <a:rPr lang="en-US" sz="2700" dirty="0" smtClean="0"/>
              <a:t> and hence productivity, wages, and living standards, the </a:t>
            </a:r>
            <a:r>
              <a:rPr lang="en-US" sz="2700" dirty="0" err="1" smtClean="0"/>
              <a:t>govt</a:t>
            </a:r>
            <a:r>
              <a:rPr lang="en-US" sz="2700" dirty="0" smtClean="0"/>
              <a:t> can also encourage</a:t>
            </a:r>
          </a:p>
          <a:p>
            <a:pPr lvl="1" eaLnBrk="1" hangingPunct="1"/>
            <a:r>
              <a:rPr lang="en-US" b="1" dirty="0" smtClean="0">
                <a:solidFill>
                  <a:srgbClr val="CC0000"/>
                </a:solidFill>
              </a:rPr>
              <a:t>foreign direct investment</a:t>
            </a:r>
            <a:r>
              <a:rPr lang="en-US" dirty="0" smtClean="0"/>
              <a:t>:  </a:t>
            </a:r>
            <a:br>
              <a:rPr lang="en-US" dirty="0" smtClean="0"/>
            </a:br>
            <a:r>
              <a:rPr lang="en-US" dirty="0" smtClean="0"/>
              <a:t>a capital investment (e.g., a factory) that is </a:t>
            </a:r>
            <a:br>
              <a:rPr lang="en-US" dirty="0" smtClean="0"/>
            </a:br>
            <a:r>
              <a:rPr lang="en-US" dirty="0" smtClean="0"/>
              <a:t>owned &amp; operated by a foreign entity</a:t>
            </a:r>
          </a:p>
          <a:p>
            <a:pPr lvl="1" eaLnBrk="1" hangingPunct="1"/>
            <a:r>
              <a:rPr lang="en-US" b="1" dirty="0" smtClean="0">
                <a:solidFill>
                  <a:srgbClr val="CC0000"/>
                </a:solidFill>
              </a:rPr>
              <a:t>foreign portfolio investment</a:t>
            </a:r>
            <a:r>
              <a:rPr lang="en-US" dirty="0" smtClean="0"/>
              <a:t>:  </a:t>
            </a:r>
            <a:br>
              <a:rPr lang="en-US" dirty="0" smtClean="0"/>
            </a:br>
            <a:r>
              <a:rPr lang="en-US" dirty="0" smtClean="0"/>
              <a:t>a capital investment financed with foreign money but operated by domestic residents</a:t>
            </a:r>
          </a:p>
          <a:p>
            <a:pPr eaLnBrk="1" hangingPunct="1"/>
            <a:r>
              <a:rPr lang="en-US" sz="2700" dirty="0" smtClean="0"/>
              <a:t>Some of the returns from these investments </a:t>
            </a:r>
            <a:br>
              <a:rPr lang="en-US" sz="2700" dirty="0" smtClean="0"/>
            </a:br>
            <a:r>
              <a:rPr lang="en-US" sz="2700" dirty="0" smtClean="0"/>
              <a:t>flow back to the foreign countries that supplied </a:t>
            </a:r>
            <a:br>
              <a:rPr lang="en-US" sz="2700" dirty="0" smtClean="0"/>
            </a:br>
            <a:r>
              <a:rPr lang="en-US" sz="2700" dirty="0" smtClean="0"/>
              <a:t>the funds.</a:t>
            </a:r>
          </a:p>
        </p:txBody>
      </p:sp>
    </p:spTree>
    <p:extLst>
      <p:ext uri="{BB962C8B-B14F-4D97-AF65-F5344CB8AC3E}">
        <p14:creationId xmlns:p14="http://schemas.microsoft.com/office/powerpoint/2010/main" xmlns="" val="316342698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773">
                                            <p:txEl>
                                              <p:pRg st="0" end="0"/>
                                            </p:txEl>
                                          </p:spTgt>
                                        </p:tgtEl>
                                        <p:attrNameLst>
                                          <p:attrName>style.visibility</p:attrName>
                                        </p:attrNameLst>
                                      </p:cBhvr>
                                      <p:to>
                                        <p:strVal val="visible"/>
                                      </p:to>
                                    </p:set>
                                    <p:animEffect transition="in" filter="wipe(left)">
                                      <p:cBhvr>
                                        <p:cTn id="7" dur="500"/>
                                        <p:tgtEl>
                                          <p:spTgt spid="3277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773">
                                            <p:txEl>
                                              <p:pRg st="1" end="1"/>
                                            </p:txEl>
                                          </p:spTgt>
                                        </p:tgtEl>
                                        <p:attrNameLst>
                                          <p:attrName>style.visibility</p:attrName>
                                        </p:attrNameLst>
                                      </p:cBhvr>
                                      <p:to>
                                        <p:strVal val="visible"/>
                                      </p:to>
                                    </p:set>
                                    <p:animEffect transition="in" filter="wipe(left)">
                                      <p:cBhvr>
                                        <p:cTn id="12" dur="500"/>
                                        <p:tgtEl>
                                          <p:spTgt spid="3277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773">
                                            <p:txEl>
                                              <p:pRg st="2" end="2"/>
                                            </p:txEl>
                                          </p:spTgt>
                                        </p:tgtEl>
                                        <p:attrNameLst>
                                          <p:attrName>style.visibility</p:attrName>
                                        </p:attrNameLst>
                                      </p:cBhvr>
                                      <p:to>
                                        <p:strVal val="visible"/>
                                      </p:to>
                                    </p:set>
                                    <p:animEffect transition="in" filter="wipe(left)">
                                      <p:cBhvr>
                                        <p:cTn id="17" dur="500"/>
                                        <p:tgtEl>
                                          <p:spTgt spid="3277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2773">
                                            <p:txEl>
                                              <p:pRg st="3" end="3"/>
                                            </p:txEl>
                                          </p:spTgt>
                                        </p:tgtEl>
                                        <p:attrNameLst>
                                          <p:attrName>style.visibility</p:attrName>
                                        </p:attrNameLst>
                                      </p:cBhvr>
                                      <p:to>
                                        <p:strVal val="visible"/>
                                      </p:to>
                                    </p:set>
                                    <p:animEffect transition="in" filter="wipe(left)">
                                      <p:cBhvr>
                                        <p:cTn id="22" dur="500"/>
                                        <p:tgtEl>
                                          <p:spTgt spid="3277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build="p" bldLvl="4"/>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6" name="Rectangle 2"/>
          <p:cNvSpPr>
            <a:spLocks noGrp="1" noChangeArrowheads="1"/>
          </p:cNvSpPr>
          <p:nvPr>
            <p:ph type="title" idx="4294967295"/>
          </p:nvPr>
        </p:nvSpPr>
        <p:spPr/>
        <p:txBody>
          <a:bodyPr/>
          <a:lstStyle/>
          <a:p>
            <a:pPr eaLnBrk="1" hangingPunct="1"/>
            <a:r>
              <a:rPr lang="en-US" smtClean="0"/>
              <a:t>Investment from Abroad</a:t>
            </a:r>
          </a:p>
        </p:txBody>
      </p:sp>
      <p:sp>
        <p:nvSpPr>
          <p:cNvPr id="33797" name="Rectangle 3"/>
          <p:cNvSpPr>
            <a:spLocks noGrp="1" noChangeArrowheads="1"/>
          </p:cNvSpPr>
          <p:nvPr>
            <p:ph type="body" idx="4294967295"/>
          </p:nvPr>
        </p:nvSpPr>
        <p:spPr/>
        <p:txBody>
          <a:bodyPr/>
          <a:lstStyle/>
          <a:p>
            <a:pPr eaLnBrk="1" hangingPunct="1"/>
            <a:r>
              <a:rPr lang="en-US" sz="2700" smtClean="0"/>
              <a:t>Especially beneficial in poor countries that cannot generate enough saving to fund investment projects themselves.  </a:t>
            </a:r>
          </a:p>
          <a:p>
            <a:pPr eaLnBrk="1" hangingPunct="1"/>
            <a:r>
              <a:rPr lang="en-US" sz="2700" smtClean="0"/>
              <a:t>Also helps poor countries learn state-of-the-art technologies developed in other countries.  </a:t>
            </a:r>
          </a:p>
          <a:p>
            <a:pPr eaLnBrk="1" hangingPunct="1"/>
            <a:endParaRPr lang="en-US" sz="2700" smtClean="0"/>
          </a:p>
        </p:txBody>
      </p:sp>
    </p:spTree>
    <p:extLst>
      <p:ext uri="{BB962C8B-B14F-4D97-AF65-F5344CB8AC3E}">
        <p14:creationId xmlns:p14="http://schemas.microsoft.com/office/powerpoint/2010/main" xmlns="" val="14812670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797">
                                            <p:txEl>
                                              <p:pRg st="0" end="0"/>
                                            </p:txEl>
                                          </p:spTgt>
                                        </p:tgtEl>
                                        <p:attrNameLst>
                                          <p:attrName>style.visibility</p:attrName>
                                        </p:attrNameLst>
                                      </p:cBhvr>
                                      <p:to>
                                        <p:strVal val="visible"/>
                                      </p:to>
                                    </p:set>
                                    <p:animEffect transition="in" filter="wipe(left)">
                                      <p:cBhvr>
                                        <p:cTn id="7" dur="500"/>
                                        <p:tgtEl>
                                          <p:spTgt spid="3379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797">
                                            <p:txEl>
                                              <p:pRg st="1" end="1"/>
                                            </p:txEl>
                                          </p:spTgt>
                                        </p:tgtEl>
                                        <p:attrNameLst>
                                          <p:attrName>style.visibility</p:attrName>
                                        </p:attrNameLst>
                                      </p:cBhvr>
                                      <p:to>
                                        <p:strVal val="visible"/>
                                      </p:to>
                                    </p:set>
                                    <p:animEffect transition="in" filter="wipe(left)">
                                      <p:cBhvr>
                                        <p:cTn id="12" dur="500"/>
                                        <p:tgtEl>
                                          <p:spTgt spid="3379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build="p" bldLvl="4"/>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20" name="Rectangle 2"/>
          <p:cNvSpPr>
            <a:spLocks noGrp="1" noChangeArrowheads="1"/>
          </p:cNvSpPr>
          <p:nvPr>
            <p:ph type="title"/>
          </p:nvPr>
        </p:nvSpPr>
        <p:spPr/>
        <p:txBody>
          <a:bodyPr/>
          <a:lstStyle/>
          <a:p>
            <a:pPr eaLnBrk="1" hangingPunct="1"/>
            <a:r>
              <a:rPr lang="en-US" smtClean="0"/>
              <a:t>Education</a:t>
            </a:r>
          </a:p>
        </p:txBody>
      </p:sp>
      <p:sp>
        <p:nvSpPr>
          <p:cNvPr id="34821" name="Rectangle 3"/>
          <p:cNvSpPr>
            <a:spLocks noGrp="1" noChangeArrowheads="1"/>
          </p:cNvSpPr>
          <p:nvPr>
            <p:ph idx="1"/>
          </p:nvPr>
        </p:nvSpPr>
        <p:spPr/>
        <p:txBody>
          <a:bodyPr/>
          <a:lstStyle/>
          <a:p>
            <a:pPr eaLnBrk="1" hangingPunct="1"/>
            <a:r>
              <a:rPr lang="en-US" sz="2700" dirty="0" err="1" smtClean="0"/>
              <a:t>Govt</a:t>
            </a:r>
            <a:r>
              <a:rPr lang="en-US" sz="2700" dirty="0" smtClean="0"/>
              <a:t> can increase productivity by promoting education–investment in human capital (</a:t>
            </a:r>
            <a:r>
              <a:rPr lang="en-US" sz="2700" b="1" dirty="0" smtClean="0"/>
              <a:t>H</a:t>
            </a:r>
            <a:r>
              <a:rPr lang="en-US" sz="2700" dirty="0" smtClean="0"/>
              <a:t>).</a:t>
            </a:r>
          </a:p>
          <a:p>
            <a:pPr lvl="1" eaLnBrk="1" hangingPunct="1"/>
            <a:r>
              <a:rPr lang="en-US" dirty="0" smtClean="0"/>
              <a:t>Public schools, subsidized loans for college</a:t>
            </a:r>
          </a:p>
          <a:p>
            <a:pPr eaLnBrk="1" hangingPunct="1">
              <a:spcBef>
                <a:spcPct val="50000"/>
              </a:spcBef>
            </a:pPr>
            <a:r>
              <a:rPr lang="en-US" sz="2700" dirty="0" smtClean="0"/>
              <a:t>Education has significant effects:  In the U.S., each year of schooling raises a worker’s wage </a:t>
            </a:r>
            <a:br>
              <a:rPr lang="en-US" sz="2700" dirty="0" smtClean="0"/>
            </a:br>
            <a:r>
              <a:rPr lang="en-US" sz="2700" dirty="0" smtClean="0"/>
              <a:t>by 10%.  </a:t>
            </a:r>
          </a:p>
          <a:p>
            <a:pPr eaLnBrk="1" hangingPunct="1">
              <a:spcBef>
                <a:spcPct val="50000"/>
              </a:spcBef>
            </a:pPr>
            <a:r>
              <a:rPr lang="en-US" sz="2700" dirty="0" smtClean="0"/>
              <a:t>But investing in </a:t>
            </a:r>
            <a:r>
              <a:rPr lang="en-US" sz="2700" b="1" dirty="0" smtClean="0"/>
              <a:t>H</a:t>
            </a:r>
            <a:r>
              <a:rPr lang="en-US" sz="2700" dirty="0" smtClean="0"/>
              <a:t> also involves a tradeoff </a:t>
            </a:r>
            <a:br>
              <a:rPr lang="en-US" sz="2700" dirty="0" smtClean="0"/>
            </a:br>
            <a:r>
              <a:rPr lang="en-US" sz="2700" dirty="0" smtClean="0"/>
              <a:t>between the present &amp; future:  </a:t>
            </a:r>
            <a:br>
              <a:rPr lang="en-US" sz="2700" dirty="0" smtClean="0"/>
            </a:br>
            <a:r>
              <a:rPr lang="en-US" sz="2700" dirty="0" smtClean="0"/>
              <a:t>Spending a year in school requires sacrificing </a:t>
            </a:r>
            <a:br>
              <a:rPr lang="en-US" sz="2700" dirty="0" smtClean="0"/>
            </a:br>
            <a:r>
              <a:rPr lang="en-US" sz="2700" dirty="0" smtClean="0"/>
              <a:t>a year’s wages now to have higher wages later. </a:t>
            </a:r>
          </a:p>
        </p:txBody>
      </p:sp>
    </p:spTree>
    <p:extLst>
      <p:ext uri="{BB962C8B-B14F-4D97-AF65-F5344CB8AC3E}">
        <p14:creationId xmlns:p14="http://schemas.microsoft.com/office/powerpoint/2010/main" xmlns="" val="36872847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821">
                                            <p:txEl>
                                              <p:pRg st="0" end="0"/>
                                            </p:txEl>
                                          </p:spTgt>
                                        </p:tgtEl>
                                        <p:attrNameLst>
                                          <p:attrName>style.visibility</p:attrName>
                                        </p:attrNameLst>
                                      </p:cBhvr>
                                      <p:to>
                                        <p:strVal val="visible"/>
                                      </p:to>
                                    </p:set>
                                    <p:animEffect transition="in" filter="wipe(left)">
                                      <p:cBhvr>
                                        <p:cTn id="7" dur="500"/>
                                        <p:tgtEl>
                                          <p:spTgt spid="3482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4821">
                                            <p:txEl>
                                              <p:pRg st="1" end="1"/>
                                            </p:txEl>
                                          </p:spTgt>
                                        </p:tgtEl>
                                        <p:attrNameLst>
                                          <p:attrName>style.visibility</p:attrName>
                                        </p:attrNameLst>
                                      </p:cBhvr>
                                      <p:to>
                                        <p:strVal val="visible"/>
                                      </p:to>
                                    </p:set>
                                    <p:animEffect transition="in" filter="wipe(left)">
                                      <p:cBhvr>
                                        <p:cTn id="12" dur="500"/>
                                        <p:tgtEl>
                                          <p:spTgt spid="3482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4821">
                                            <p:txEl>
                                              <p:pRg st="2" end="2"/>
                                            </p:txEl>
                                          </p:spTgt>
                                        </p:tgtEl>
                                        <p:attrNameLst>
                                          <p:attrName>style.visibility</p:attrName>
                                        </p:attrNameLst>
                                      </p:cBhvr>
                                      <p:to>
                                        <p:strVal val="visible"/>
                                      </p:to>
                                    </p:set>
                                    <p:animEffect transition="in" filter="wipe(left)">
                                      <p:cBhvr>
                                        <p:cTn id="17" dur="500"/>
                                        <p:tgtEl>
                                          <p:spTgt spid="3482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4821">
                                            <p:txEl>
                                              <p:pRg st="3" end="3"/>
                                            </p:txEl>
                                          </p:spTgt>
                                        </p:tgtEl>
                                        <p:attrNameLst>
                                          <p:attrName>style.visibility</p:attrName>
                                        </p:attrNameLst>
                                      </p:cBhvr>
                                      <p:to>
                                        <p:strVal val="visible"/>
                                      </p:to>
                                    </p:set>
                                    <p:animEffect transition="in" filter="wipe(left)">
                                      <p:cBhvr>
                                        <p:cTn id="22" dur="500"/>
                                        <p:tgtEl>
                                          <p:spTgt spid="3482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build="p" bldLvl="4"/>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003399"/>
            </a:gs>
            <a:gs pos="100000">
              <a:schemeClr val="tx1"/>
            </a:gs>
          </a:gsLst>
          <a:lin ang="2700000" scaled="1"/>
        </a:gradFill>
        <a:effectLst/>
      </p:bgPr>
    </p:bg>
    <p:spTree>
      <p:nvGrpSpPr>
        <p:cNvPr id="1" name=""/>
        <p:cNvGrpSpPr/>
        <p:nvPr/>
      </p:nvGrpSpPr>
      <p:grpSpPr>
        <a:xfrm>
          <a:off x="0" y="0"/>
          <a:ext cx="0" cy="0"/>
          <a:chOff x="0" y="0"/>
          <a:chExt cx="0" cy="0"/>
        </a:xfrm>
      </p:grpSpPr>
      <p:pic>
        <p:nvPicPr>
          <p:cNvPr id="8194" name="Picture 5" descr="25"/>
          <p:cNvPicPr>
            <a:picLocks noChangeAspect="1" noChangeArrowheads="1"/>
          </p:cNvPicPr>
          <p:nvPr/>
        </p:nvPicPr>
        <p:blipFill>
          <a:blip r:embed="rId3" cstate="print">
            <a:extLst>
              <a:ext uri="{28A0092B-C50C-407E-A947-70E740481C1C}">
                <a14:useLocalDpi xmlns:a14="http://schemas.microsoft.com/office/drawing/2010/main" xmlns="" val="0"/>
              </a:ext>
            </a:extLst>
          </a:blip>
          <a:srcRect l="11719"/>
          <a:stretch>
            <a:fillRect/>
          </a:stretch>
        </p:blipFill>
        <p:spPr bwMode="auto">
          <a:xfrm>
            <a:off x="2479675" y="617538"/>
            <a:ext cx="6340475" cy="5197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5" name="Rectangle 3"/>
          <p:cNvSpPr>
            <a:spLocks noGrp="1" noChangeArrowheads="1"/>
          </p:cNvSpPr>
          <p:nvPr>
            <p:ph type="title" idx="4294967295"/>
          </p:nvPr>
        </p:nvSpPr>
        <p:spPr>
          <a:xfrm>
            <a:off x="0" y="119063"/>
            <a:ext cx="8464550" cy="928687"/>
          </a:xfrm>
          <a:effectLst>
            <a:outerShdw dist="35921" dir="2700000" algn="ctr" rotWithShape="0">
              <a:schemeClr val="tx1"/>
            </a:outerShdw>
          </a:effectLst>
        </p:spPr>
        <p:txBody>
          <a:bodyPr>
            <a:normAutofit fontScale="90000"/>
          </a:bodyPr>
          <a:lstStyle/>
          <a:p>
            <a:pPr algn="l" eaLnBrk="1" hangingPunct="1"/>
            <a:r>
              <a:rPr lang="en-US" sz="3200" i="1" smtClean="0">
                <a:solidFill>
                  <a:schemeClr val="bg1"/>
                </a:solidFill>
                <a:latin typeface="Arial" charset="0"/>
              </a:rPr>
              <a:t>A typical family with all their possessions in the U.K., an advanced economy</a:t>
            </a:r>
          </a:p>
        </p:txBody>
      </p:sp>
      <p:sp>
        <p:nvSpPr>
          <p:cNvPr id="92167" name="Rectangle 7"/>
          <p:cNvSpPr>
            <a:spLocks noChangeArrowheads="1"/>
          </p:cNvSpPr>
          <p:nvPr/>
        </p:nvSpPr>
        <p:spPr bwMode="auto">
          <a:xfrm>
            <a:off x="222250" y="5368925"/>
            <a:ext cx="5475288" cy="13335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fontAlgn="base">
              <a:spcBef>
                <a:spcPct val="10000"/>
              </a:spcBef>
              <a:spcAft>
                <a:spcPct val="0"/>
              </a:spcAft>
              <a:buClr>
                <a:srgbClr val="808080"/>
              </a:buClr>
              <a:buSzPct val="120000"/>
              <a:tabLst>
                <a:tab pos="3490913" algn="l"/>
              </a:tabLst>
            </a:pPr>
            <a:r>
              <a:rPr lang="en-US" sz="2500" smtClean="0">
                <a:solidFill>
                  <a:srgbClr val="FFFFFF"/>
                </a:solidFill>
                <a:cs typeface="Arial" charset="0"/>
              </a:rPr>
              <a:t>GDP per capita: 	$36,130</a:t>
            </a:r>
          </a:p>
          <a:p>
            <a:pPr marL="342900" indent="-342900" fontAlgn="base">
              <a:spcBef>
                <a:spcPct val="10000"/>
              </a:spcBef>
              <a:spcAft>
                <a:spcPct val="0"/>
              </a:spcAft>
              <a:buClr>
                <a:srgbClr val="808080"/>
              </a:buClr>
              <a:buSzPct val="120000"/>
              <a:tabLst>
                <a:tab pos="3490913" algn="l"/>
              </a:tabLst>
            </a:pPr>
            <a:r>
              <a:rPr lang="en-US" sz="2500" smtClean="0">
                <a:solidFill>
                  <a:srgbClr val="FFFFFF"/>
                </a:solidFill>
                <a:cs typeface="Arial" charset="0"/>
              </a:rPr>
              <a:t>Life expectancy:  	80 years</a:t>
            </a:r>
          </a:p>
          <a:p>
            <a:pPr marL="342900" indent="-342900" fontAlgn="base">
              <a:spcBef>
                <a:spcPct val="10000"/>
              </a:spcBef>
              <a:spcAft>
                <a:spcPct val="0"/>
              </a:spcAft>
              <a:buClr>
                <a:srgbClr val="808080"/>
              </a:buClr>
              <a:buSzPct val="120000"/>
              <a:tabLst>
                <a:tab pos="3490913" algn="l"/>
              </a:tabLst>
            </a:pPr>
            <a:r>
              <a:rPr lang="en-US" sz="2500" smtClean="0">
                <a:solidFill>
                  <a:srgbClr val="FFFFFF"/>
                </a:solidFill>
                <a:cs typeface="Arial" charset="0"/>
              </a:rPr>
              <a:t>Adult literacy: 	99%</a:t>
            </a:r>
          </a:p>
        </p:txBody>
      </p:sp>
    </p:spTree>
    <p:extLst>
      <p:ext uri="{BB962C8B-B14F-4D97-AF65-F5344CB8AC3E}">
        <p14:creationId xmlns:p14="http://schemas.microsoft.com/office/powerpoint/2010/main" xmlns="" val="535735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2167"/>
                                        </p:tgtEl>
                                        <p:attrNameLst>
                                          <p:attrName>style.visibility</p:attrName>
                                        </p:attrNameLst>
                                      </p:cBhvr>
                                      <p:to>
                                        <p:strVal val="visible"/>
                                      </p:to>
                                    </p:set>
                                    <p:animEffect transition="in" filter="fade">
                                      <p:cBhvr>
                                        <p:cTn id="7" dur="1000"/>
                                        <p:tgtEl>
                                          <p:spTgt spid="92167"/>
                                        </p:tgtEl>
                                      </p:cBhvr>
                                    </p:animEffect>
                                    <p:anim calcmode="lin" valueType="num">
                                      <p:cBhvr>
                                        <p:cTn id="8" dur="1000" fill="hold"/>
                                        <p:tgtEl>
                                          <p:spTgt spid="92167"/>
                                        </p:tgtEl>
                                        <p:attrNameLst>
                                          <p:attrName>ppt_x</p:attrName>
                                        </p:attrNameLst>
                                      </p:cBhvr>
                                      <p:tavLst>
                                        <p:tav tm="0">
                                          <p:val>
                                            <p:strVal val="#ppt_x"/>
                                          </p:val>
                                        </p:tav>
                                        <p:tav tm="100000">
                                          <p:val>
                                            <p:strVal val="#ppt_x"/>
                                          </p:val>
                                        </p:tav>
                                      </p:tavLst>
                                    </p:anim>
                                    <p:anim calcmode="lin" valueType="num">
                                      <p:cBhvr>
                                        <p:cTn id="9" dur="1000" fill="hold"/>
                                        <p:tgtEl>
                                          <p:spTgt spid="921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7" grpId="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4" name="Rectangle 2"/>
          <p:cNvSpPr>
            <a:spLocks noGrp="1" noChangeArrowheads="1"/>
          </p:cNvSpPr>
          <p:nvPr>
            <p:ph type="title"/>
          </p:nvPr>
        </p:nvSpPr>
        <p:spPr/>
        <p:txBody>
          <a:bodyPr/>
          <a:lstStyle/>
          <a:p>
            <a:pPr eaLnBrk="1" hangingPunct="1"/>
            <a:r>
              <a:rPr lang="en-US" smtClean="0"/>
              <a:t>Health and Nutrition</a:t>
            </a:r>
          </a:p>
        </p:txBody>
      </p:sp>
      <mc:AlternateContent xmlns:mc="http://schemas.openxmlformats.org/markup-compatibility/2006">
        <mc:Choice xmlns:a14="http://schemas.microsoft.com/office/drawing/2010/main" xmlns="" Requires="a14">
          <p:sp>
            <p:nvSpPr>
              <p:cNvPr id="35845" name="Rectangle 3"/>
              <p:cNvSpPr>
                <a:spLocks noGrp="1" noChangeArrowheads="1"/>
              </p:cNvSpPr>
              <p:nvPr>
                <p:ph idx="1"/>
              </p:nvPr>
            </p:nvSpPr>
            <p:spPr>
              <a:xfrm>
                <a:off x="457200" y="1219200"/>
                <a:ext cx="8229600" cy="5105400"/>
              </a:xfrm>
            </p:spPr>
            <p:txBody>
              <a:bodyPr>
                <a:normAutofit/>
              </a:bodyPr>
              <a:lstStyle/>
              <a:p>
                <a:pPr eaLnBrk="1" hangingPunct="1"/>
                <a:r>
                  <a:rPr lang="en-US" sz="2700" dirty="0" smtClean="0"/>
                  <a:t>Health care expenditure is a type of investment in human </a:t>
                </a:r>
                <a:r>
                  <a:rPr lang="en-US" sz="2700" dirty="0" smtClean="0"/>
                  <a:t>capital—healthier </a:t>
                </a:r>
                <a:r>
                  <a:rPr lang="en-US" sz="2700" dirty="0" smtClean="0"/>
                  <a:t>workers are more productive. </a:t>
                </a:r>
              </a:p>
              <a:p>
                <a:pPr eaLnBrk="1" hangingPunct="1"/>
                <a:r>
                  <a:rPr lang="en-US" sz="2700" dirty="0" smtClean="0"/>
                  <a:t>In countries with significant malnourishment, raising workers’ caloric intake raises productivity:</a:t>
                </a:r>
              </a:p>
              <a:p>
                <a:pPr lvl="1" eaLnBrk="1" hangingPunct="1">
                  <a:lnSpc>
                    <a:spcPct val="105000"/>
                  </a:lnSpc>
                  <a:spcBef>
                    <a:spcPct val="30000"/>
                  </a:spcBef>
                </a:pPr>
                <a:r>
                  <a:rPr lang="en-US" sz="2600" dirty="0" smtClean="0"/>
                  <a:t>Over 1962</a:t>
                </a:r>
                <a14:m>
                  <m:oMath xmlns:m="http://schemas.openxmlformats.org/officeDocument/2006/math">
                    <m:r>
                      <a:rPr lang="en-US" sz="2600" i="1" dirty="0" smtClean="0">
                        <a:latin typeface="Cambria Math"/>
                      </a:rPr>
                      <m:t>–</m:t>
                    </m:r>
                  </m:oMath>
                </a14:m>
                <a:r>
                  <a:rPr lang="en-US" sz="2600" dirty="0" smtClean="0"/>
                  <a:t>95, caloric consumption rose 44% in S. Korea, and economic growth was spectacular.</a:t>
                </a:r>
              </a:p>
              <a:p>
                <a:pPr lvl="1" eaLnBrk="1" hangingPunct="1">
                  <a:lnSpc>
                    <a:spcPct val="105000"/>
                  </a:lnSpc>
                  <a:spcBef>
                    <a:spcPct val="30000"/>
                  </a:spcBef>
                </a:pPr>
                <a:r>
                  <a:rPr lang="en-US" sz="2600" dirty="0" smtClean="0"/>
                  <a:t>Nobel winner Robert </a:t>
                </a:r>
                <a:r>
                  <a:rPr lang="en-US" sz="2600" dirty="0" err="1" smtClean="0"/>
                  <a:t>Fogel</a:t>
                </a:r>
                <a:r>
                  <a:rPr lang="en-US" sz="2600" dirty="0" smtClean="0"/>
                  <a:t>:  </a:t>
                </a:r>
                <a:br>
                  <a:rPr lang="en-US" sz="2600" dirty="0" smtClean="0"/>
                </a:br>
                <a:r>
                  <a:rPr lang="en-US" sz="2600" dirty="0" smtClean="0"/>
                  <a:t>30% of Great Britain’s growth from </a:t>
                </a:r>
                <a:r>
                  <a:rPr lang="en-US" sz="2600" dirty="0" smtClean="0"/>
                  <a:t>1790–1980 </a:t>
                </a:r>
                <a:r>
                  <a:rPr lang="en-US" sz="2600" dirty="0" smtClean="0"/>
                  <a:t>was due to improved nutrition.</a:t>
                </a:r>
              </a:p>
            </p:txBody>
          </p:sp>
        </mc:Choice>
        <mc:Fallback>
          <p:sp>
            <p:nvSpPr>
              <p:cNvPr id="35845" name="Rectangle 3"/>
              <p:cNvSpPr>
                <a:spLocks noGrp="1" noRot="1" noChangeAspect="1" noMove="1" noResize="1" noEditPoints="1" noAdjustHandles="1" noChangeArrowheads="1" noChangeShapeType="1" noTextEdit="1"/>
              </p:cNvSpPr>
              <p:nvPr>
                <p:ph idx="1"/>
              </p:nvPr>
            </p:nvSpPr>
            <p:spPr>
              <a:xfrm>
                <a:off x="457200" y="1219200"/>
                <a:ext cx="8229600" cy="5105400"/>
              </a:xfrm>
              <a:blipFill rotWithShape="1">
                <a:blip r:embed="rId3" cstate="print"/>
                <a:stretch>
                  <a:fillRect l="-1185" t="-1193" r="-148"/>
                </a:stretch>
              </a:blipFill>
            </p:spPr>
            <p:txBody>
              <a:bodyPr/>
              <a:lstStyle/>
              <a:p>
                <a:r>
                  <a:rPr lang="en-US">
                    <a:noFill/>
                  </a:rPr>
                  <a:t> </a:t>
                </a:r>
              </a:p>
            </p:txBody>
          </p:sp>
        </mc:Fallback>
      </mc:AlternateContent>
    </p:spTree>
    <p:extLst>
      <p:ext uri="{BB962C8B-B14F-4D97-AF65-F5344CB8AC3E}">
        <p14:creationId xmlns:p14="http://schemas.microsoft.com/office/powerpoint/2010/main" xmlns="" val="144990322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845">
                                            <p:txEl>
                                              <p:pRg st="0" end="0"/>
                                            </p:txEl>
                                          </p:spTgt>
                                        </p:tgtEl>
                                        <p:attrNameLst>
                                          <p:attrName>style.visibility</p:attrName>
                                        </p:attrNameLst>
                                      </p:cBhvr>
                                      <p:to>
                                        <p:strVal val="visible"/>
                                      </p:to>
                                    </p:set>
                                    <p:animEffect transition="in" filter="wipe(left)">
                                      <p:cBhvr>
                                        <p:cTn id="7" dur="500"/>
                                        <p:tgtEl>
                                          <p:spTgt spid="3584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5845">
                                            <p:txEl>
                                              <p:pRg st="1" end="1"/>
                                            </p:txEl>
                                          </p:spTgt>
                                        </p:tgtEl>
                                        <p:attrNameLst>
                                          <p:attrName>style.visibility</p:attrName>
                                        </p:attrNameLst>
                                      </p:cBhvr>
                                      <p:to>
                                        <p:strVal val="visible"/>
                                      </p:to>
                                    </p:set>
                                    <p:animEffect transition="in" filter="wipe(left)">
                                      <p:cBhvr>
                                        <p:cTn id="12" dur="500"/>
                                        <p:tgtEl>
                                          <p:spTgt spid="3584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5845">
                                            <p:txEl>
                                              <p:pRg st="2" end="2"/>
                                            </p:txEl>
                                          </p:spTgt>
                                        </p:tgtEl>
                                        <p:attrNameLst>
                                          <p:attrName>style.visibility</p:attrName>
                                        </p:attrNameLst>
                                      </p:cBhvr>
                                      <p:to>
                                        <p:strVal val="visible"/>
                                      </p:to>
                                    </p:set>
                                    <p:animEffect transition="in" filter="wipe(left)">
                                      <p:cBhvr>
                                        <p:cTn id="17" dur="500"/>
                                        <p:tgtEl>
                                          <p:spTgt spid="3584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5845">
                                            <p:txEl>
                                              <p:pRg st="3" end="3"/>
                                            </p:txEl>
                                          </p:spTgt>
                                        </p:tgtEl>
                                        <p:attrNameLst>
                                          <p:attrName>style.visibility</p:attrName>
                                        </p:attrNameLst>
                                      </p:cBhvr>
                                      <p:to>
                                        <p:strVal val="visible"/>
                                      </p:to>
                                    </p:set>
                                    <p:animEffect transition="in" filter="wipe(left)">
                                      <p:cBhvr>
                                        <p:cTn id="22" dur="500"/>
                                        <p:tgtEl>
                                          <p:spTgt spid="3584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0" build="p" bldLvl="4"/>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8" name="Rectangle 2"/>
          <p:cNvSpPr>
            <a:spLocks noGrp="1" noChangeArrowheads="1"/>
          </p:cNvSpPr>
          <p:nvPr>
            <p:ph type="title" idx="4294967295"/>
          </p:nvPr>
        </p:nvSpPr>
        <p:spPr/>
        <p:txBody>
          <a:bodyPr>
            <a:normAutofit fontScale="90000"/>
          </a:bodyPr>
          <a:lstStyle/>
          <a:p>
            <a:pPr eaLnBrk="1" hangingPunct="1"/>
            <a:r>
              <a:rPr lang="en-US" sz="3400" smtClean="0"/>
              <a:t>Property Rights and Political Stability</a:t>
            </a:r>
          </a:p>
        </p:txBody>
      </p:sp>
      <p:sp>
        <p:nvSpPr>
          <p:cNvPr id="166915" name="Rectangle 3"/>
          <p:cNvSpPr>
            <a:spLocks noGrp="1" noChangeArrowheads="1"/>
          </p:cNvSpPr>
          <p:nvPr>
            <p:ph type="body" idx="4294967295"/>
          </p:nvPr>
        </p:nvSpPr>
        <p:spPr/>
        <p:txBody>
          <a:bodyPr/>
          <a:lstStyle/>
          <a:p>
            <a:pPr eaLnBrk="1" hangingPunct="1"/>
            <a:r>
              <a:rPr lang="en-US" smtClean="0"/>
              <a:t>Recall:  </a:t>
            </a:r>
            <a:br>
              <a:rPr lang="en-US" smtClean="0"/>
            </a:br>
            <a:r>
              <a:rPr lang="en-US" smtClean="0"/>
              <a:t>     </a:t>
            </a:r>
            <a:r>
              <a:rPr lang="en-US" b="1" i="1" smtClean="0">
                <a:solidFill>
                  <a:srgbClr val="996633"/>
                </a:solidFill>
              </a:rPr>
              <a:t>Markets are usually a good </a:t>
            </a:r>
            <a:br>
              <a:rPr lang="en-US" b="1" i="1" smtClean="0">
                <a:solidFill>
                  <a:srgbClr val="996633"/>
                </a:solidFill>
              </a:rPr>
            </a:br>
            <a:r>
              <a:rPr lang="en-US" b="1" i="1" smtClean="0">
                <a:solidFill>
                  <a:srgbClr val="996633"/>
                </a:solidFill>
              </a:rPr>
              <a:t>     way to organize economic activity.</a:t>
            </a:r>
            <a:r>
              <a:rPr lang="en-US" b="1" i="1" smtClean="0"/>
              <a:t> </a:t>
            </a:r>
            <a:r>
              <a:rPr lang="en-US" smtClean="0"/>
              <a:t/>
            </a:r>
            <a:br>
              <a:rPr lang="en-US" smtClean="0"/>
            </a:br>
            <a:r>
              <a:rPr lang="en-US" smtClean="0"/>
              <a:t>The price system allocates resources </a:t>
            </a:r>
            <a:br>
              <a:rPr lang="en-US" smtClean="0"/>
            </a:br>
            <a:r>
              <a:rPr lang="en-US" smtClean="0"/>
              <a:t>to their most efficient uses. </a:t>
            </a:r>
          </a:p>
          <a:p>
            <a:pPr eaLnBrk="1" hangingPunct="1"/>
            <a:r>
              <a:rPr lang="en-US" smtClean="0">
                <a:cs typeface="Arial" charset="0"/>
              </a:rPr>
              <a:t>This requires respect for </a:t>
            </a:r>
            <a:r>
              <a:rPr lang="en-US" b="1" smtClean="0">
                <a:solidFill>
                  <a:srgbClr val="CC0000"/>
                </a:solidFill>
                <a:cs typeface="Arial" charset="0"/>
              </a:rPr>
              <a:t>property rights</a:t>
            </a:r>
            <a:r>
              <a:rPr lang="en-US" smtClean="0">
                <a:cs typeface="Arial" charset="0"/>
              </a:rPr>
              <a:t>, the ability of people to exercise authority over the resources they own. </a:t>
            </a:r>
            <a:endParaRPr lang="en-US" smtClean="0"/>
          </a:p>
        </p:txBody>
      </p:sp>
    </p:spTree>
    <p:extLst>
      <p:ext uri="{BB962C8B-B14F-4D97-AF65-F5344CB8AC3E}">
        <p14:creationId xmlns:p14="http://schemas.microsoft.com/office/powerpoint/2010/main" xmlns="" val="30115291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6915">
                                            <p:txEl>
                                              <p:pRg st="0" end="0"/>
                                            </p:txEl>
                                          </p:spTgt>
                                        </p:tgtEl>
                                        <p:attrNameLst>
                                          <p:attrName>style.visibility</p:attrName>
                                        </p:attrNameLst>
                                      </p:cBhvr>
                                      <p:to>
                                        <p:strVal val="visible"/>
                                      </p:to>
                                    </p:set>
                                    <p:animEffect transition="in" filter="wipe(left)">
                                      <p:cBhvr>
                                        <p:cTn id="7" dur="500"/>
                                        <p:tgtEl>
                                          <p:spTgt spid="1669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6915">
                                            <p:txEl>
                                              <p:pRg st="1" end="1"/>
                                            </p:txEl>
                                          </p:spTgt>
                                        </p:tgtEl>
                                        <p:attrNameLst>
                                          <p:attrName>style.visibility</p:attrName>
                                        </p:attrNameLst>
                                      </p:cBhvr>
                                      <p:to>
                                        <p:strVal val="visible"/>
                                      </p:to>
                                    </p:set>
                                    <p:animEffect transition="in" filter="wipe(left)">
                                      <p:cBhvr>
                                        <p:cTn id="12" dur="500"/>
                                        <p:tgtEl>
                                          <p:spTgt spid="1669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5"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2" name="Rectangle 2"/>
          <p:cNvSpPr>
            <a:spLocks noGrp="1" noChangeArrowheads="1"/>
          </p:cNvSpPr>
          <p:nvPr>
            <p:ph type="title" idx="4294967295"/>
          </p:nvPr>
        </p:nvSpPr>
        <p:spPr/>
        <p:txBody>
          <a:bodyPr>
            <a:normAutofit fontScale="90000"/>
          </a:bodyPr>
          <a:lstStyle/>
          <a:p>
            <a:pPr eaLnBrk="1" hangingPunct="1"/>
            <a:r>
              <a:rPr lang="en-US" sz="3400" smtClean="0"/>
              <a:t>Property Rights and Political Stability</a:t>
            </a:r>
          </a:p>
        </p:txBody>
      </p:sp>
      <p:sp>
        <p:nvSpPr>
          <p:cNvPr id="166915" name="Rectangle 3"/>
          <p:cNvSpPr>
            <a:spLocks noGrp="1" noChangeArrowheads="1"/>
          </p:cNvSpPr>
          <p:nvPr>
            <p:ph type="body" idx="4294967295"/>
          </p:nvPr>
        </p:nvSpPr>
        <p:spPr/>
        <p:txBody>
          <a:bodyPr/>
          <a:lstStyle/>
          <a:p>
            <a:pPr eaLnBrk="1" hangingPunct="1"/>
            <a:r>
              <a:rPr lang="en-US" dirty="0" smtClean="0"/>
              <a:t>In many poor countries, the justice system doesn’t work very well:</a:t>
            </a:r>
          </a:p>
          <a:p>
            <a:pPr lvl="1" eaLnBrk="1" hangingPunct="1">
              <a:lnSpc>
                <a:spcPct val="105000"/>
              </a:lnSpc>
            </a:pPr>
            <a:r>
              <a:rPr lang="en-US" dirty="0" smtClean="0"/>
              <a:t>Contracts aren’t always enforced</a:t>
            </a:r>
          </a:p>
          <a:p>
            <a:pPr lvl="1" eaLnBrk="1" hangingPunct="1">
              <a:lnSpc>
                <a:spcPct val="105000"/>
              </a:lnSpc>
            </a:pPr>
            <a:r>
              <a:rPr lang="en-US" dirty="0" smtClean="0"/>
              <a:t>Fraud, corruption often go unpunished</a:t>
            </a:r>
          </a:p>
          <a:p>
            <a:pPr lvl="1" eaLnBrk="1" hangingPunct="1">
              <a:lnSpc>
                <a:spcPct val="105000"/>
              </a:lnSpc>
            </a:pPr>
            <a:r>
              <a:rPr lang="en-US" dirty="0" smtClean="0"/>
              <a:t>In some, firms must bribe </a:t>
            </a:r>
            <a:r>
              <a:rPr lang="en-US" dirty="0" err="1" smtClean="0"/>
              <a:t>govt</a:t>
            </a:r>
            <a:r>
              <a:rPr lang="en-US" dirty="0" smtClean="0"/>
              <a:t> officials for permits</a:t>
            </a:r>
          </a:p>
          <a:p>
            <a:pPr eaLnBrk="1" hangingPunct="1"/>
            <a:r>
              <a:rPr lang="en-US" dirty="0" smtClean="0"/>
              <a:t>Political instability (e.g., frequent coups) creates uncertainty over whether property rights will be protected in the future.  </a:t>
            </a:r>
          </a:p>
        </p:txBody>
      </p:sp>
    </p:spTree>
    <p:extLst>
      <p:ext uri="{BB962C8B-B14F-4D97-AF65-F5344CB8AC3E}">
        <p14:creationId xmlns:p14="http://schemas.microsoft.com/office/powerpoint/2010/main" xmlns="" val="1967907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6915">
                                            <p:txEl>
                                              <p:pRg st="0" end="0"/>
                                            </p:txEl>
                                          </p:spTgt>
                                        </p:tgtEl>
                                        <p:attrNameLst>
                                          <p:attrName>style.visibility</p:attrName>
                                        </p:attrNameLst>
                                      </p:cBhvr>
                                      <p:to>
                                        <p:strVal val="visible"/>
                                      </p:to>
                                    </p:set>
                                    <p:animEffect transition="in" filter="wipe(left)">
                                      <p:cBhvr>
                                        <p:cTn id="7" dur="500"/>
                                        <p:tgtEl>
                                          <p:spTgt spid="166915">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6915">
                                            <p:txEl>
                                              <p:pRg st="1" end="1"/>
                                            </p:txEl>
                                          </p:spTgt>
                                        </p:tgtEl>
                                        <p:attrNameLst>
                                          <p:attrName>style.visibility</p:attrName>
                                        </p:attrNameLst>
                                      </p:cBhvr>
                                      <p:to>
                                        <p:strVal val="visible"/>
                                      </p:to>
                                    </p:set>
                                    <p:animEffect transition="in" filter="wipe(left)">
                                      <p:cBhvr>
                                        <p:cTn id="10" dur="500"/>
                                        <p:tgtEl>
                                          <p:spTgt spid="166915">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66915">
                                            <p:txEl>
                                              <p:pRg st="2" end="2"/>
                                            </p:txEl>
                                          </p:spTgt>
                                        </p:tgtEl>
                                        <p:attrNameLst>
                                          <p:attrName>style.visibility</p:attrName>
                                        </p:attrNameLst>
                                      </p:cBhvr>
                                      <p:to>
                                        <p:strVal val="visible"/>
                                      </p:to>
                                    </p:set>
                                    <p:animEffect transition="in" filter="wipe(left)">
                                      <p:cBhvr>
                                        <p:cTn id="13" dur="500"/>
                                        <p:tgtEl>
                                          <p:spTgt spid="166915">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66915">
                                            <p:txEl>
                                              <p:pRg st="3" end="3"/>
                                            </p:txEl>
                                          </p:spTgt>
                                        </p:tgtEl>
                                        <p:attrNameLst>
                                          <p:attrName>style.visibility</p:attrName>
                                        </p:attrNameLst>
                                      </p:cBhvr>
                                      <p:to>
                                        <p:strVal val="visible"/>
                                      </p:to>
                                    </p:set>
                                    <p:animEffect transition="in" filter="wipe(left)">
                                      <p:cBhvr>
                                        <p:cTn id="16" dur="500"/>
                                        <p:tgtEl>
                                          <p:spTgt spid="166915">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66915">
                                            <p:txEl>
                                              <p:pRg st="4" end="4"/>
                                            </p:txEl>
                                          </p:spTgt>
                                        </p:tgtEl>
                                        <p:attrNameLst>
                                          <p:attrName>style.visibility</p:attrName>
                                        </p:attrNameLst>
                                      </p:cBhvr>
                                      <p:to>
                                        <p:strVal val="visible"/>
                                      </p:to>
                                    </p:set>
                                    <p:animEffect transition="in" filter="wipe(left)">
                                      <p:cBhvr>
                                        <p:cTn id="21" dur="500"/>
                                        <p:tgtEl>
                                          <p:spTgt spid="1669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5"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6" name="Rectangle 2"/>
          <p:cNvSpPr>
            <a:spLocks noGrp="1" noChangeArrowheads="1"/>
          </p:cNvSpPr>
          <p:nvPr>
            <p:ph type="title" idx="4294967295"/>
          </p:nvPr>
        </p:nvSpPr>
        <p:spPr/>
        <p:txBody>
          <a:bodyPr>
            <a:normAutofit fontScale="90000"/>
          </a:bodyPr>
          <a:lstStyle/>
          <a:p>
            <a:pPr eaLnBrk="1" hangingPunct="1"/>
            <a:r>
              <a:rPr lang="en-US" sz="3400" smtClean="0"/>
              <a:t>Property Rights and Political Stability</a:t>
            </a:r>
          </a:p>
        </p:txBody>
      </p:sp>
      <p:sp>
        <p:nvSpPr>
          <p:cNvPr id="38917" name="Rectangle 3"/>
          <p:cNvSpPr>
            <a:spLocks noGrp="1" noChangeArrowheads="1"/>
          </p:cNvSpPr>
          <p:nvPr>
            <p:ph type="body" idx="4294967295"/>
          </p:nvPr>
        </p:nvSpPr>
        <p:spPr/>
        <p:txBody>
          <a:bodyPr/>
          <a:lstStyle/>
          <a:p>
            <a:pPr eaLnBrk="1" hangingPunct="1"/>
            <a:r>
              <a:rPr lang="en-US" smtClean="0"/>
              <a:t>When people fear their capital may be stolen by criminals or confiscated by a corrupt govt, </a:t>
            </a:r>
            <a:br>
              <a:rPr lang="en-US" smtClean="0"/>
            </a:br>
            <a:r>
              <a:rPr lang="en-US" smtClean="0"/>
              <a:t>there is less investment, including from abroad, and the economy functions less efficiently.    </a:t>
            </a:r>
            <a:br>
              <a:rPr lang="en-US" smtClean="0"/>
            </a:br>
            <a:r>
              <a:rPr lang="en-US" smtClean="0"/>
              <a:t>Result:  lower living standards.</a:t>
            </a:r>
          </a:p>
          <a:p>
            <a:pPr eaLnBrk="1" hangingPunct="1"/>
            <a:r>
              <a:rPr lang="en-US" smtClean="0"/>
              <a:t>Economic stability, efficiency, and healthy growth require law enforcement, effective courts, </a:t>
            </a:r>
            <a:br>
              <a:rPr lang="en-US" smtClean="0"/>
            </a:br>
            <a:r>
              <a:rPr lang="en-US" smtClean="0"/>
              <a:t>a stable constitution, and honest govt officials. </a:t>
            </a:r>
          </a:p>
        </p:txBody>
      </p:sp>
    </p:spTree>
    <p:extLst>
      <p:ext uri="{BB962C8B-B14F-4D97-AF65-F5344CB8AC3E}">
        <p14:creationId xmlns:p14="http://schemas.microsoft.com/office/powerpoint/2010/main" xmlns="" val="5120658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917">
                                            <p:txEl>
                                              <p:pRg st="0" end="0"/>
                                            </p:txEl>
                                          </p:spTgt>
                                        </p:tgtEl>
                                        <p:attrNameLst>
                                          <p:attrName>style.visibility</p:attrName>
                                        </p:attrNameLst>
                                      </p:cBhvr>
                                      <p:to>
                                        <p:strVal val="visible"/>
                                      </p:to>
                                    </p:set>
                                    <p:animEffect transition="in" filter="wipe(left)">
                                      <p:cBhvr>
                                        <p:cTn id="7" dur="500"/>
                                        <p:tgtEl>
                                          <p:spTgt spid="3891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8917">
                                            <p:txEl>
                                              <p:pRg st="1" end="1"/>
                                            </p:txEl>
                                          </p:spTgt>
                                        </p:tgtEl>
                                        <p:attrNameLst>
                                          <p:attrName>style.visibility</p:attrName>
                                        </p:attrNameLst>
                                      </p:cBhvr>
                                      <p:to>
                                        <p:strVal val="visible"/>
                                      </p:to>
                                    </p:set>
                                    <p:animEffect transition="in" filter="wipe(left)">
                                      <p:cBhvr>
                                        <p:cTn id="12" dur="500"/>
                                        <p:tgtEl>
                                          <p:spTgt spid="389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build="p" bldLvl="4"/>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40" name="Rectangle 2"/>
          <p:cNvSpPr>
            <a:spLocks noGrp="1" noChangeArrowheads="1"/>
          </p:cNvSpPr>
          <p:nvPr>
            <p:ph type="title" idx="4294967295"/>
          </p:nvPr>
        </p:nvSpPr>
        <p:spPr/>
        <p:txBody>
          <a:bodyPr/>
          <a:lstStyle/>
          <a:p>
            <a:pPr eaLnBrk="1" hangingPunct="1"/>
            <a:r>
              <a:rPr lang="en-US" smtClean="0"/>
              <a:t>Free Trade</a:t>
            </a:r>
          </a:p>
        </p:txBody>
      </p:sp>
      <p:sp>
        <p:nvSpPr>
          <p:cNvPr id="39941" name="Rectangle 3"/>
          <p:cNvSpPr>
            <a:spLocks noGrp="1" noChangeArrowheads="1"/>
          </p:cNvSpPr>
          <p:nvPr>
            <p:ph type="body" idx="4294967295"/>
          </p:nvPr>
        </p:nvSpPr>
        <p:spPr/>
        <p:txBody>
          <a:bodyPr/>
          <a:lstStyle/>
          <a:p>
            <a:pPr eaLnBrk="1" hangingPunct="1"/>
            <a:r>
              <a:rPr lang="en-US" b="1" dirty="0" smtClean="0">
                <a:solidFill>
                  <a:srgbClr val="990099"/>
                </a:solidFill>
              </a:rPr>
              <a:t>Inward-oriented policies</a:t>
            </a:r>
            <a:r>
              <a:rPr lang="en-US" dirty="0" smtClean="0"/>
              <a:t> </a:t>
            </a:r>
            <a:br>
              <a:rPr lang="en-US" dirty="0" smtClean="0"/>
            </a:br>
            <a:r>
              <a:rPr lang="en-US" dirty="0" smtClean="0"/>
              <a:t>(e.g., tariffs, limits on investment from abroad) aim to raise living standards by avoiding interaction with other countries.  </a:t>
            </a:r>
          </a:p>
          <a:p>
            <a:pPr eaLnBrk="1" hangingPunct="1"/>
            <a:r>
              <a:rPr lang="en-US" b="1" dirty="0" smtClean="0">
                <a:solidFill>
                  <a:srgbClr val="990099"/>
                </a:solidFill>
              </a:rPr>
              <a:t>Outward-oriented policies</a:t>
            </a:r>
            <a:r>
              <a:rPr lang="en-US" dirty="0" smtClean="0"/>
              <a:t> (e.g., the elimination of restrictions on trade or foreign investment) promote integration with the world economy.</a:t>
            </a:r>
          </a:p>
        </p:txBody>
      </p:sp>
    </p:spTree>
    <p:extLst>
      <p:ext uri="{BB962C8B-B14F-4D97-AF65-F5344CB8AC3E}">
        <p14:creationId xmlns:p14="http://schemas.microsoft.com/office/powerpoint/2010/main" xmlns="" val="410695124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941">
                                            <p:txEl>
                                              <p:pRg st="0" end="0"/>
                                            </p:txEl>
                                          </p:spTgt>
                                        </p:tgtEl>
                                        <p:attrNameLst>
                                          <p:attrName>style.visibility</p:attrName>
                                        </p:attrNameLst>
                                      </p:cBhvr>
                                      <p:to>
                                        <p:strVal val="visible"/>
                                      </p:to>
                                    </p:set>
                                    <p:animEffect transition="in" filter="wipe(left)">
                                      <p:cBhvr>
                                        <p:cTn id="7" dur="500"/>
                                        <p:tgtEl>
                                          <p:spTgt spid="3994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9941">
                                            <p:txEl>
                                              <p:pRg st="1" end="1"/>
                                            </p:txEl>
                                          </p:spTgt>
                                        </p:tgtEl>
                                        <p:attrNameLst>
                                          <p:attrName>style.visibility</p:attrName>
                                        </p:attrNameLst>
                                      </p:cBhvr>
                                      <p:to>
                                        <p:strVal val="visible"/>
                                      </p:to>
                                    </p:set>
                                    <p:animEffect transition="in" filter="wipe(left)">
                                      <p:cBhvr>
                                        <p:cTn id="12" dur="500"/>
                                        <p:tgtEl>
                                          <p:spTgt spid="3994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build="p" bldLvl="4"/>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ChangeArrowheads="1"/>
          </p:cNvSpPr>
          <p:nvPr>
            <p:ph type="title"/>
          </p:nvPr>
        </p:nvSpPr>
        <p:spPr/>
        <p:txBody>
          <a:bodyPr/>
          <a:lstStyle/>
          <a:p>
            <a:pPr eaLnBrk="1" hangingPunct="1"/>
            <a:r>
              <a:rPr lang="en-US" smtClean="0"/>
              <a:t>Free Trade</a:t>
            </a:r>
          </a:p>
        </p:txBody>
      </p:sp>
      <p:sp>
        <p:nvSpPr>
          <p:cNvPr id="40965" name="Rectangle 3"/>
          <p:cNvSpPr>
            <a:spLocks noGrp="1" noChangeArrowheads="1"/>
          </p:cNvSpPr>
          <p:nvPr>
            <p:ph idx="1"/>
          </p:nvPr>
        </p:nvSpPr>
        <p:spPr/>
        <p:txBody>
          <a:bodyPr/>
          <a:lstStyle/>
          <a:p>
            <a:pPr eaLnBrk="1" hangingPunct="1"/>
            <a:r>
              <a:rPr lang="en-US" sz="2700" dirty="0" smtClean="0"/>
              <a:t>Recall:  </a:t>
            </a:r>
            <a:r>
              <a:rPr lang="en-US" sz="2700" b="1" i="1" dirty="0" smtClean="0">
                <a:solidFill>
                  <a:srgbClr val="996633"/>
                </a:solidFill>
              </a:rPr>
              <a:t>Trade can make everyone better off.</a:t>
            </a:r>
            <a:endParaRPr lang="en-US" sz="2700" dirty="0" smtClean="0">
              <a:solidFill>
                <a:srgbClr val="996633"/>
              </a:solidFill>
            </a:endParaRPr>
          </a:p>
          <a:p>
            <a:pPr eaLnBrk="1" hangingPunct="1"/>
            <a:r>
              <a:rPr lang="en-US" sz="2700" dirty="0" smtClean="0"/>
              <a:t>Trade has similar effects as discovering new technologies—it improves productivity and living standards.  </a:t>
            </a:r>
          </a:p>
          <a:p>
            <a:pPr eaLnBrk="1" hangingPunct="1"/>
            <a:r>
              <a:rPr lang="en-US" sz="2700" dirty="0" smtClean="0"/>
              <a:t>Countries with inward-oriented policies have generally failed to create growth.</a:t>
            </a:r>
          </a:p>
          <a:p>
            <a:pPr lvl="1" eaLnBrk="1" hangingPunct="1">
              <a:lnSpc>
                <a:spcPct val="105000"/>
              </a:lnSpc>
            </a:pPr>
            <a:r>
              <a:rPr lang="en-US" sz="2600" dirty="0" smtClean="0"/>
              <a:t>e.g., Argentina during the 20th century.</a:t>
            </a:r>
          </a:p>
          <a:p>
            <a:pPr eaLnBrk="1" hangingPunct="1"/>
            <a:r>
              <a:rPr lang="en-US" sz="2700" dirty="0" smtClean="0"/>
              <a:t>Countries with outward-oriented policies have </a:t>
            </a:r>
            <a:br>
              <a:rPr lang="en-US" sz="2700" dirty="0" smtClean="0"/>
            </a:br>
            <a:r>
              <a:rPr lang="en-US" sz="2700" dirty="0" smtClean="0"/>
              <a:t>often succeeded.  </a:t>
            </a:r>
          </a:p>
          <a:p>
            <a:pPr lvl="1" eaLnBrk="1" hangingPunct="1">
              <a:lnSpc>
                <a:spcPct val="105000"/>
              </a:lnSpc>
            </a:pPr>
            <a:r>
              <a:rPr lang="en-US" sz="2600" dirty="0" smtClean="0"/>
              <a:t>e.g., South Korea, Singapore, Taiwan after 1960.</a:t>
            </a:r>
          </a:p>
        </p:txBody>
      </p:sp>
    </p:spTree>
    <p:extLst>
      <p:ext uri="{BB962C8B-B14F-4D97-AF65-F5344CB8AC3E}">
        <p14:creationId xmlns:p14="http://schemas.microsoft.com/office/powerpoint/2010/main" xmlns="" val="3922573354"/>
      </p:ext>
    </p:extLst>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p:txBody>
          <a:bodyPr/>
          <a:lstStyle/>
          <a:p>
            <a:pPr eaLnBrk="1" hangingPunct="1"/>
            <a:r>
              <a:rPr lang="en-US" smtClean="0"/>
              <a:t>Research and Development</a:t>
            </a:r>
          </a:p>
        </p:txBody>
      </p:sp>
      <p:sp>
        <p:nvSpPr>
          <p:cNvPr id="41989" name="Rectangle 3"/>
          <p:cNvSpPr>
            <a:spLocks noGrp="1" noChangeArrowheads="1"/>
          </p:cNvSpPr>
          <p:nvPr>
            <p:ph idx="1"/>
          </p:nvPr>
        </p:nvSpPr>
        <p:spPr/>
        <p:txBody>
          <a:bodyPr/>
          <a:lstStyle/>
          <a:p>
            <a:pPr eaLnBrk="1" hangingPunct="1"/>
            <a:r>
              <a:rPr lang="en-US" smtClean="0"/>
              <a:t>Technological progress is the main reason why living standards rise over the long run.  </a:t>
            </a:r>
          </a:p>
          <a:p>
            <a:pPr eaLnBrk="1" hangingPunct="1"/>
            <a:r>
              <a:rPr lang="en-US" smtClean="0"/>
              <a:t>One reason is that knowledge is a </a:t>
            </a:r>
            <a:r>
              <a:rPr lang="en-US" b="1" smtClean="0">
                <a:solidFill>
                  <a:srgbClr val="990099"/>
                </a:solidFill>
              </a:rPr>
              <a:t>public good</a:t>
            </a:r>
            <a:r>
              <a:rPr lang="en-US" smtClean="0"/>
              <a:t>:  Ideas can be shared freely, increasing the productivity of many. </a:t>
            </a:r>
          </a:p>
          <a:p>
            <a:pPr eaLnBrk="1" hangingPunct="1"/>
            <a:r>
              <a:rPr lang="en-US" smtClean="0"/>
              <a:t>Policies to promote tech. progress:</a:t>
            </a:r>
          </a:p>
          <a:p>
            <a:pPr lvl="1" eaLnBrk="1" hangingPunct="1">
              <a:lnSpc>
                <a:spcPct val="105000"/>
              </a:lnSpc>
            </a:pPr>
            <a:r>
              <a:rPr lang="en-US" smtClean="0"/>
              <a:t>Patent laws</a:t>
            </a:r>
          </a:p>
          <a:p>
            <a:pPr lvl="1" eaLnBrk="1" hangingPunct="1">
              <a:lnSpc>
                <a:spcPct val="105000"/>
              </a:lnSpc>
            </a:pPr>
            <a:r>
              <a:rPr lang="en-US" smtClean="0"/>
              <a:t>Tax incentives or direct support for </a:t>
            </a:r>
            <a:br>
              <a:rPr lang="en-US" smtClean="0"/>
            </a:br>
            <a:r>
              <a:rPr lang="en-US" smtClean="0"/>
              <a:t>private sector R&amp;D</a:t>
            </a:r>
          </a:p>
          <a:p>
            <a:pPr lvl="1" eaLnBrk="1" hangingPunct="1">
              <a:lnSpc>
                <a:spcPct val="105000"/>
              </a:lnSpc>
            </a:pPr>
            <a:r>
              <a:rPr lang="en-US" smtClean="0"/>
              <a:t>Grants for basic research at universities</a:t>
            </a:r>
          </a:p>
        </p:txBody>
      </p:sp>
    </p:spTree>
    <p:extLst>
      <p:ext uri="{BB962C8B-B14F-4D97-AF65-F5344CB8AC3E}">
        <p14:creationId xmlns:p14="http://schemas.microsoft.com/office/powerpoint/2010/main" xmlns="" val="347474813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989">
                                            <p:txEl>
                                              <p:pRg st="0" end="0"/>
                                            </p:txEl>
                                          </p:spTgt>
                                        </p:tgtEl>
                                        <p:attrNameLst>
                                          <p:attrName>style.visibility</p:attrName>
                                        </p:attrNameLst>
                                      </p:cBhvr>
                                      <p:to>
                                        <p:strVal val="visible"/>
                                      </p:to>
                                    </p:set>
                                    <p:animEffect transition="in" filter="wipe(left)">
                                      <p:cBhvr>
                                        <p:cTn id="7" dur="500"/>
                                        <p:tgtEl>
                                          <p:spTgt spid="4198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989">
                                            <p:txEl>
                                              <p:pRg st="1" end="1"/>
                                            </p:txEl>
                                          </p:spTgt>
                                        </p:tgtEl>
                                        <p:attrNameLst>
                                          <p:attrName>style.visibility</p:attrName>
                                        </p:attrNameLst>
                                      </p:cBhvr>
                                      <p:to>
                                        <p:strVal val="visible"/>
                                      </p:to>
                                    </p:set>
                                    <p:animEffect transition="in" filter="wipe(left)">
                                      <p:cBhvr>
                                        <p:cTn id="12" dur="500"/>
                                        <p:tgtEl>
                                          <p:spTgt spid="4198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989">
                                            <p:txEl>
                                              <p:pRg st="2" end="2"/>
                                            </p:txEl>
                                          </p:spTgt>
                                        </p:tgtEl>
                                        <p:attrNameLst>
                                          <p:attrName>style.visibility</p:attrName>
                                        </p:attrNameLst>
                                      </p:cBhvr>
                                      <p:to>
                                        <p:strVal val="visible"/>
                                      </p:to>
                                    </p:set>
                                    <p:animEffect transition="in" filter="wipe(left)">
                                      <p:cBhvr>
                                        <p:cTn id="17" dur="500"/>
                                        <p:tgtEl>
                                          <p:spTgt spid="4198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1989">
                                            <p:txEl>
                                              <p:pRg st="3" end="3"/>
                                            </p:txEl>
                                          </p:spTgt>
                                        </p:tgtEl>
                                        <p:attrNameLst>
                                          <p:attrName>style.visibility</p:attrName>
                                        </p:attrNameLst>
                                      </p:cBhvr>
                                      <p:to>
                                        <p:strVal val="visible"/>
                                      </p:to>
                                    </p:set>
                                    <p:animEffect transition="in" filter="wipe(left)">
                                      <p:cBhvr>
                                        <p:cTn id="22" dur="500"/>
                                        <p:tgtEl>
                                          <p:spTgt spid="4198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1989">
                                            <p:txEl>
                                              <p:pRg st="4" end="4"/>
                                            </p:txEl>
                                          </p:spTgt>
                                        </p:tgtEl>
                                        <p:attrNameLst>
                                          <p:attrName>style.visibility</p:attrName>
                                        </p:attrNameLst>
                                      </p:cBhvr>
                                      <p:to>
                                        <p:strVal val="visible"/>
                                      </p:to>
                                    </p:set>
                                    <p:animEffect transition="in" filter="wipe(left)">
                                      <p:cBhvr>
                                        <p:cTn id="27" dur="500"/>
                                        <p:tgtEl>
                                          <p:spTgt spid="4198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1989">
                                            <p:txEl>
                                              <p:pRg st="5" end="5"/>
                                            </p:txEl>
                                          </p:spTgt>
                                        </p:tgtEl>
                                        <p:attrNameLst>
                                          <p:attrName>style.visibility</p:attrName>
                                        </p:attrNameLst>
                                      </p:cBhvr>
                                      <p:to>
                                        <p:strVal val="visible"/>
                                      </p:to>
                                    </p:set>
                                    <p:animEffect transition="in" filter="wipe(left)">
                                      <p:cBhvr>
                                        <p:cTn id="32" dur="500"/>
                                        <p:tgtEl>
                                          <p:spTgt spid="4198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build="p" bldLvl="4"/>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2" name="Rectangle 2"/>
          <p:cNvSpPr>
            <a:spLocks noGrp="1" noChangeArrowheads="1"/>
          </p:cNvSpPr>
          <p:nvPr>
            <p:ph type="title" idx="4294967295"/>
          </p:nvPr>
        </p:nvSpPr>
        <p:spPr/>
        <p:txBody>
          <a:bodyPr/>
          <a:lstStyle/>
          <a:p>
            <a:pPr eaLnBrk="1" hangingPunct="1"/>
            <a:r>
              <a:rPr lang="en-US" smtClean="0"/>
              <a:t>Population Growth</a:t>
            </a:r>
          </a:p>
        </p:txBody>
      </p:sp>
      <p:sp>
        <p:nvSpPr>
          <p:cNvPr id="43013" name="Rectangle 3"/>
          <p:cNvSpPr>
            <a:spLocks noGrp="1" noChangeArrowheads="1"/>
          </p:cNvSpPr>
          <p:nvPr>
            <p:ph type="body" idx="4294967295"/>
          </p:nvPr>
        </p:nvSpPr>
        <p:spPr/>
        <p:txBody>
          <a:bodyPr/>
          <a:lstStyle/>
          <a:p>
            <a:pPr eaLnBrk="1" hangingPunct="1">
              <a:buFont typeface="Wingdings" pitchFamily="2" charset="2"/>
              <a:buNone/>
            </a:pPr>
            <a:r>
              <a:rPr lang="en-US" smtClean="0"/>
              <a:t>…may affect living standards in 3 different ways:</a:t>
            </a:r>
          </a:p>
          <a:p>
            <a:pPr eaLnBrk="1" hangingPunct="1">
              <a:buFont typeface="Wingdings" pitchFamily="2" charset="2"/>
              <a:buNone/>
            </a:pPr>
            <a:r>
              <a:rPr lang="en-US" sz="2600" b="1" u="sng" smtClean="0"/>
              <a:t>1.  </a:t>
            </a:r>
            <a:r>
              <a:rPr lang="en-US" u="sng" smtClean="0"/>
              <a:t>Stretching natural resources</a:t>
            </a:r>
          </a:p>
          <a:p>
            <a:pPr eaLnBrk="1" hangingPunct="1"/>
            <a:r>
              <a:rPr lang="en-US" sz="2700" smtClean="0"/>
              <a:t>200 years ago, Malthus argued that pop. growth would strain society’s ability to provide for itself.</a:t>
            </a:r>
          </a:p>
          <a:p>
            <a:pPr eaLnBrk="1" hangingPunct="1"/>
            <a:r>
              <a:rPr lang="en-US" sz="2700" smtClean="0"/>
              <a:t>Since then, the world population has increased sixfold.  If Malthus was right, living standards would have fallen. Instead, they’ve risen.  </a:t>
            </a:r>
          </a:p>
          <a:p>
            <a:pPr eaLnBrk="1" hangingPunct="1"/>
            <a:r>
              <a:rPr lang="en-US" sz="2700" smtClean="0"/>
              <a:t>Malthus failed to account for technological progress and productivity growth.  </a:t>
            </a:r>
          </a:p>
        </p:txBody>
      </p:sp>
    </p:spTree>
    <p:extLst>
      <p:ext uri="{BB962C8B-B14F-4D97-AF65-F5344CB8AC3E}">
        <p14:creationId xmlns:p14="http://schemas.microsoft.com/office/powerpoint/2010/main" xmlns="" val="36337768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013">
                                            <p:txEl>
                                              <p:pRg st="0" end="0"/>
                                            </p:txEl>
                                          </p:spTgt>
                                        </p:tgtEl>
                                        <p:attrNameLst>
                                          <p:attrName>style.visibility</p:attrName>
                                        </p:attrNameLst>
                                      </p:cBhvr>
                                      <p:to>
                                        <p:strVal val="visible"/>
                                      </p:to>
                                    </p:set>
                                    <p:animEffect transition="in" filter="wipe(left)">
                                      <p:cBhvr>
                                        <p:cTn id="7" dur="500"/>
                                        <p:tgtEl>
                                          <p:spTgt spid="4301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013">
                                            <p:txEl>
                                              <p:pRg st="1" end="1"/>
                                            </p:txEl>
                                          </p:spTgt>
                                        </p:tgtEl>
                                        <p:attrNameLst>
                                          <p:attrName>style.visibility</p:attrName>
                                        </p:attrNameLst>
                                      </p:cBhvr>
                                      <p:to>
                                        <p:strVal val="visible"/>
                                      </p:to>
                                    </p:set>
                                    <p:animEffect transition="in" filter="wipe(left)">
                                      <p:cBhvr>
                                        <p:cTn id="12" dur="500"/>
                                        <p:tgtEl>
                                          <p:spTgt spid="4301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3013">
                                            <p:txEl>
                                              <p:pRg st="2" end="2"/>
                                            </p:txEl>
                                          </p:spTgt>
                                        </p:tgtEl>
                                        <p:attrNameLst>
                                          <p:attrName>style.visibility</p:attrName>
                                        </p:attrNameLst>
                                      </p:cBhvr>
                                      <p:to>
                                        <p:strVal val="visible"/>
                                      </p:to>
                                    </p:set>
                                    <p:animEffect transition="in" filter="wipe(left)">
                                      <p:cBhvr>
                                        <p:cTn id="17" dur="500"/>
                                        <p:tgtEl>
                                          <p:spTgt spid="4301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3013">
                                            <p:txEl>
                                              <p:pRg st="3" end="3"/>
                                            </p:txEl>
                                          </p:spTgt>
                                        </p:tgtEl>
                                        <p:attrNameLst>
                                          <p:attrName>style.visibility</p:attrName>
                                        </p:attrNameLst>
                                      </p:cBhvr>
                                      <p:to>
                                        <p:strVal val="visible"/>
                                      </p:to>
                                    </p:set>
                                    <p:animEffect transition="in" filter="wipe(left)">
                                      <p:cBhvr>
                                        <p:cTn id="22" dur="500"/>
                                        <p:tgtEl>
                                          <p:spTgt spid="4301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3013">
                                            <p:txEl>
                                              <p:pRg st="4" end="4"/>
                                            </p:txEl>
                                          </p:spTgt>
                                        </p:tgtEl>
                                        <p:attrNameLst>
                                          <p:attrName>style.visibility</p:attrName>
                                        </p:attrNameLst>
                                      </p:cBhvr>
                                      <p:to>
                                        <p:strVal val="visible"/>
                                      </p:to>
                                    </p:set>
                                    <p:animEffect transition="in" filter="wipe(left)">
                                      <p:cBhvr>
                                        <p:cTn id="27" dur="500"/>
                                        <p:tgtEl>
                                          <p:spTgt spid="430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build="p" bldLvl="4"/>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6" name="Rectangle 2"/>
          <p:cNvSpPr>
            <a:spLocks noGrp="1" noChangeArrowheads="1"/>
          </p:cNvSpPr>
          <p:nvPr>
            <p:ph type="title"/>
          </p:nvPr>
        </p:nvSpPr>
        <p:spPr/>
        <p:txBody>
          <a:bodyPr/>
          <a:lstStyle/>
          <a:p>
            <a:pPr eaLnBrk="1" hangingPunct="1"/>
            <a:r>
              <a:rPr lang="en-US" smtClean="0"/>
              <a:t>Population Growth</a:t>
            </a:r>
          </a:p>
        </p:txBody>
      </p:sp>
      <p:sp>
        <p:nvSpPr>
          <p:cNvPr id="44037" name="Rectangle 3"/>
          <p:cNvSpPr>
            <a:spLocks noGrp="1" noChangeArrowheads="1"/>
          </p:cNvSpPr>
          <p:nvPr>
            <p:ph idx="1"/>
          </p:nvPr>
        </p:nvSpPr>
        <p:spPr/>
        <p:txBody>
          <a:bodyPr/>
          <a:lstStyle/>
          <a:p>
            <a:pPr eaLnBrk="1" hangingPunct="1">
              <a:buFont typeface="Wingdings" pitchFamily="2" charset="2"/>
              <a:buNone/>
            </a:pPr>
            <a:r>
              <a:rPr lang="en-US" sz="2600" b="1" u="sng" smtClean="0"/>
              <a:t>2.  </a:t>
            </a:r>
            <a:r>
              <a:rPr lang="en-US" u="sng" smtClean="0"/>
              <a:t>Diluting the capital stock</a:t>
            </a:r>
            <a:r>
              <a:rPr lang="en-US" smtClean="0"/>
              <a:t> </a:t>
            </a:r>
            <a:r>
              <a:rPr lang="en-US" sz="2700" smtClean="0"/>
              <a:t> </a:t>
            </a:r>
          </a:p>
          <a:p>
            <a:pPr eaLnBrk="1" hangingPunct="1"/>
            <a:r>
              <a:rPr lang="en-US" sz="2700" smtClean="0"/>
              <a:t>Bigger population = higher </a:t>
            </a:r>
            <a:r>
              <a:rPr lang="en-US" sz="2700" b="1" smtClean="0"/>
              <a:t>L</a:t>
            </a:r>
            <a:r>
              <a:rPr lang="en-US" sz="2700" smtClean="0"/>
              <a:t> = lower </a:t>
            </a:r>
            <a:r>
              <a:rPr lang="en-US" sz="2700" b="1" smtClean="0"/>
              <a:t>K</a:t>
            </a:r>
            <a:r>
              <a:rPr lang="en-US" sz="2700" smtClean="0"/>
              <a:t>/</a:t>
            </a:r>
            <a:r>
              <a:rPr lang="en-US" sz="2700" b="1" smtClean="0"/>
              <a:t>L</a:t>
            </a:r>
            <a:r>
              <a:rPr lang="en-US" sz="2700" smtClean="0"/>
              <a:t> </a:t>
            </a:r>
            <a:br>
              <a:rPr lang="en-US" sz="2700" smtClean="0"/>
            </a:br>
            <a:r>
              <a:rPr lang="en-US" sz="2700" smtClean="0"/>
              <a:t> = lower productivity &amp; living standards. </a:t>
            </a:r>
          </a:p>
          <a:p>
            <a:pPr eaLnBrk="1" hangingPunct="1"/>
            <a:r>
              <a:rPr lang="en-US" sz="2700" smtClean="0"/>
              <a:t>This applies to </a:t>
            </a:r>
            <a:r>
              <a:rPr lang="en-US" sz="2700" b="1" smtClean="0"/>
              <a:t>H</a:t>
            </a:r>
            <a:r>
              <a:rPr lang="en-US" sz="2700" smtClean="0"/>
              <a:t> as well as </a:t>
            </a:r>
            <a:r>
              <a:rPr lang="en-US" sz="2700" b="1" smtClean="0"/>
              <a:t>K</a:t>
            </a:r>
            <a:r>
              <a:rPr lang="en-US" sz="2700" smtClean="0"/>
              <a:t>:  </a:t>
            </a:r>
            <a:br>
              <a:rPr lang="en-US" sz="2700" smtClean="0"/>
            </a:br>
            <a:r>
              <a:rPr lang="en-US" sz="2700" smtClean="0"/>
              <a:t>fast pop. growth = more children </a:t>
            </a:r>
            <a:br>
              <a:rPr lang="en-US" sz="2700" smtClean="0"/>
            </a:br>
            <a:r>
              <a:rPr lang="en-US" sz="2700" smtClean="0"/>
              <a:t> = greater strain on educational system.</a:t>
            </a:r>
          </a:p>
          <a:p>
            <a:pPr eaLnBrk="1" hangingPunct="1"/>
            <a:r>
              <a:rPr lang="en-US" sz="2700" smtClean="0"/>
              <a:t>Countries with fast pop. growth tend to have lower educational attainment.  </a:t>
            </a:r>
          </a:p>
        </p:txBody>
      </p:sp>
    </p:spTree>
    <p:extLst>
      <p:ext uri="{BB962C8B-B14F-4D97-AF65-F5344CB8AC3E}">
        <p14:creationId xmlns:p14="http://schemas.microsoft.com/office/powerpoint/2010/main" xmlns="" val="29948748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037">
                                            <p:txEl>
                                              <p:pRg st="0" end="0"/>
                                            </p:txEl>
                                          </p:spTgt>
                                        </p:tgtEl>
                                        <p:attrNameLst>
                                          <p:attrName>style.visibility</p:attrName>
                                        </p:attrNameLst>
                                      </p:cBhvr>
                                      <p:to>
                                        <p:strVal val="visible"/>
                                      </p:to>
                                    </p:set>
                                    <p:animEffect transition="in" filter="wipe(left)">
                                      <p:cBhvr>
                                        <p:cTn id="7" dur="500"/>
                                        <p:tgtEl>
                                          <p:spTgt spid="4403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4037">
                                            <p:txEl>
                                              <p:pRg st="1" end="1"/>
                                            </p:txEl>
                                          </p:spTgt>
                                        </p:tgtEl>
                                        <p:attrNameLst>
                                          <p:attrName>style.visibility</p:attrName>
                                        </p:attrNameLst>
                                      </p:cBhvr>
                                      <p:to>
                                        <p:strVal val="visible"/>
                                      </p:to>
                                    </p:set>
                                    <p:animEffect transition="in" filter="wipe(left)">
                                      <p:cBhvr>
                                        <p:cTn id="12" dur="500"/>
                                        <p:tgtEl>
                                          <p:spTgt spid="4403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4037">
                                            <p:txEl>
                                              <p:pRg st="2" end="2"/>
                                            </p:txEl>
                                          </p:spTgt>
                                        </p:tgtEl>
                                        <p:attrNameLst>
                                          <p:attrName>style.visibility</p:attrName>
                                        </p:attrNameLst>
                                      </p:cBhvr>
                                      <p:to>
                                        <p:strVal val="visible"/>
                                      </p:to>
                                    </p:set>
                                    <p:animEffect transition="in" filter="wipe(left)">
                                      <p:cBhvr>
                                        <p:cTn id="17" dur="500"/>
                                        <p:tgtEl>
                                          <p:spTgt spid="4403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4037">
                                            <p:txEl>
                                              <p:pRg st="3" end="3"/>
                                            </p:txEl>
                                          </p:spTgt>
                                        </p:tgtEl>
                                        <p:attrNameLst>
                                          <p:attrName>style.visibility</p:attrName>
                                        </p:attrNameLst>
                                      </p:cBhvr>
                                      <p:to>
                                        <p:strVal val="visible"/>
                                      </p:to>
                                    </p:set>
                                    <p:animEffect transition="in" filter="wipe(left)">
                                      <p:cBhvr>
                                        <p:cTn id="22" dur="500"/>
                                        <p:tgtEl>
                                          <p:spTgt spid="4403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7" grpId="0" build="p" bldLvl="4"/>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60" name="Rectangle 2"/>
          <p:cNvSpPr>
            <a:spLocks noGrp="1" noChangeArrowheads="1"/>
          </p:cNvSpPr>
          <p:nvPr>
            <p:ph type="title" idx="4294967295"/>
          </p:nvPr>
        </p:nvSpPr>
        <p:spPr/>
        <p:txBody>
          <a:bodyPr/>
          <a:lstStyle/>
          <a:p>
            <a:pPr eaLnBrk="1" hangingPunct="1"/>
            <a:r>
              <a:rPr lang="en-US" smtClean="0"/>
              <a:t>Population Growth</a:t>
            </a:r>
          </a:p>
        </p:txBody>
      </p:sp>
      <p:sp>
        <p:nvSpPr>
          <p:cNvPr id="45061" name="Rectangle 3"/>
          <p:cNvSpPr>
            <a:spLocks noGrp="1" noChangeArrowheads="1"/>
          </p:cNvSpPr>
          <p:nvPr>
            <p:ph type="body" idx="4294967295"/>
          </p:nvPr>
        </p:nvSpPr>
        <p:spPr>
          <a:xfrm>
            <a:off x="457200" y="1866900"/>
            <a:ext cx="8313737" cy="4103688"/>
          </a:xfrm>
        </p:spPr>
        <p:txBody>
          <a:bodyPr/>
          <a:lstStyle/>
          <a:p>
            <a:pPr marL="0" indent="0" eaLnBrk="1" hangingPunct="1">
              <a:buFont typeface="Wingdings" pitchFamily="2" charset="2"/>
              <a:buNone/>
            </a:pPr>
            <a:r>
              <a:rPr lang="en-US" sz="2700" dirty="0" smtClean="0"/>
              <a:t>To combat this, many developing countries use policy to control population growth.</a:t>
            </a:r>
          </a:p>
          <a:p>
            <a:pPr marL="400050" lvl="1" eaLnBrk="1" hangingPunct="1">
              <a:lnSpc>
                <a:spcPct val="105000"/>
              </a:lnSpc>
              <a:spcBef>
                <a:spcPct val="50000"/>
              </a:spcBef>
              <a:buClr>
                <a:srgbClr val="339966"/>
              </a:buClr>
            </a:pPr>
            <a:r>
              <a:rPr lang="en-US" dirty="0" smtClean="0"/>
              <a:t>China’s one child per family laws</a:t>
            </a:r>
          </a:p>
          <a:p>
            <a:pPr marL="400050" lvl="1" eaLnBrk="1" hangingPunct="1">
              <a:lnSpc>
                <a:spcPct val="105000"/>
              </a:lnSpc>
              <a:spcBef>
                <a:spcPct val="50000"/>
              </a:spcBef>
              <a:buClr>
                <a:srgbClr val="339966"/>
              </a:buClr>
            </a:pPr>
            <a:r>
              <a:rPr lang="en-US" dirty="0" smtClean="0"/>
              <a:t>Contraception education &amp; availability</a:t>
            </a:r>
          </a:p>
          <a:p>
            <a:pPr marL="400050" lvl="1" eaLnBrk="1" hangingPunct="1">
              <a:lnSpc>
                <a:spcPct val="105000"/>
              </a:lnSpc>
              <a:spcBef>
                <a:spcPct val="50000"/>
              </a:spcBef>
              <a:buClr>
                <a:srgbClr val="339966"/>
              </a:buClr>
            </a:pPr>
            <a:r>
              <a:rPr lang="en-US" dirty="0" smtClean="0"/>
              <a:t>Promote female literacy to raise opportunity cost of having babies</a:t>
            </a:r>
          </a:p>
        </p:txBody>
      </p:sp>
      <p:sp>
        <p:nvSpPr>
          <p:cNvPr id="45062" name="Rectangle 4"/>
          <p:cNvSpPr>
            <a:spLocks noChangeArrowheads="1"/>
          </p:cNvSpPr>
          <p:nvPr/>
        </p:nvSpPr>
        <p:spPr bwMode="auto">
          <a:xfrm>
            <a:off x="458787" y="1219200"/>
            <a:ext cx="82296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105000"/>
              </a:lnSpc>
              <a:spcBef>
                <a:spcPct val="45000"/>
              </a:spcBef>
              <a:buClr>
                <a:srgbClr val="00B85C"/>
              </a:buClr>
              <a:buSzPct val="120000"/>
              <a:buFont typeface="Wingdings" pitchFamily="2" charset="2"/>
              <a:buNone/>
            </a:pPr>
            <a:r>
              <a:rPr lang="en-US" sz="2600" b="1" u="sng">
                <a:cs typeface="Arial" charset="0"/>
              </a:rPr>
              <a:t>2.  </a:t>
            </a:r>
            <a:r>
              <a:rPr lang="en-US" sz="2800" u="sng">
                <a:cs typeface="Arial" charset="0"/>
              </a:rPr>
              <a:t>Diluting the capital stock</a:t>
            </a:r>
            <a:r>
              <a:rPr lang="en-US" sz="2800">
                <a:cs typeface="Arial" charset="0"/>
              </a:rPr>
              <a:t>  </a:t>
            </a:r>
          </a:p>
        </p:txBody>
      </p:sp>
    </p:spTree>
    <p:extLst>
      <p:ext uri="{BB962C8B-B14F-4D97-AF65-F5344CB8AC3E}">
        <p14:creationId xmlns:p14="http://schemas.microsoft.com/office/powerpoint/2010/main" xmlns="" val="254766267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061">
                                            <p:txEl>
                                              <p:pRg st="0" end="0"/>
                                            </p:txEl>
                                          </p:spTgt>
                                        </p:tgtEl>
                                        <p:attrNameLst>
                                          <p:attrName>style.visibility</p:attrName>
                                        </p:attrNameLst>
                                      </p:cBhvr>
                                      <p:to>
                                        <p:strVal val="visible"/>
                                      </p:to>
                                    </p:set>
                                    <p:animEffect transition="in" filter="wipe(left)">
                                      <p:cBhvr>
                                        <p:cTn id="7" dur="500"/>
                                        <p:tgtEl>
                                          <p:spTgt spid="4506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5061">
                                            <p:txEl>
                                              <p:pRg st="1" end="1"/>
                                            </p:txEl>
                                          </p:spTgt>
                                        </p:tgtEl>
                                        <p:attrNameLst>
                                          <p:attrName>style.visibility</p:attrName>
                                        </p:attrNameLst>
                                      </p:cBhvr>
                                      <p:to>
                                        <p:strVal val="visible"/>
                                      </p:to>
                                    </p:set>
                                    <p:animEffect transition="in" filter="wipe(left)">
                                      <p:cBhvr>
                                        <p:cTn id="12" dur="500"/>
                                        <p:tgtEl>
                                          <p:spTgt spid="4506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5061">
                                            <p:txEl>
                                              <p:pRg st="2" end="2"/>
                                            </p:txEl>
                                          </p:spTgt>
                                        </p:tgtEl>
                                        <p:attrNameLst>
                                          <p:attrName>style.visibility</p:attrName>
                                        </p:attrNameLst>
                                      </p:cBhvr>
                                      <p:to>
                                        <p:strVal val="visible"/>
                                      </p:to>
                                    </p:set>
                                    <p:animEffect transition="in" filter="wipe(left)">
                                      <p:cBhvr>
                                        <p:cTn id="17" dur="500"/>
                                        <p:tgtEl>
                                          <p:spTgt spid="4506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5061">
                                            <p:txEl>
                                              <p:pRg st="3" end="3"/>
                                            </p:txEl>
                                          </p:spTgt>
                                        </p:tgtEl>
                                        <p:attrNameLst>
                                          <p:attrName>style.visibility</p:attrName>
                                        </p:attrNameLst>
                                      </p:cBhvr>
                                      <p:to>
                                        <p:strVal val="visible"/>
                                      </p:to>
                                    </p:set>
                                    <p:animEffect transition="in" filter="wipe(left)">
                                      <p:cBhvr>
                                        <p:cTn id="22" dur="500"/>
                                        <p:tgtEl>
                                          <p:spTgt spid="4506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build="p" bldLvl="4"/>
    </p:bldLst>
  </p:timing>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bg>
      <p:bgPr>
        <a:gradFill rotWithShape="0">
          <a:gsLst>
            <a:gs pos="0">
              <a:srgbClr val="800000"/>
            </a:gs>
            <a:gs pos="100000">
              <a:schemeClr val="tx1"/>
            </a:gs>
          </a:gsLst>
          <a:lin ang="2700000" scaled="1"/>
        </a:gradFill>
        <a:effectLst/>
      </p:bgPr>
    </p:bg>
    <p:spTree>
      <p:nvGrpSpPr>
        <p:cNvPr id="1" name=""/>
        <p:cNvGrpSpPr/>
        <p:nvPr/>
      </p:nvGrpSpPr>
      <p:grpSpPr>
        <a:xfrm>
          <a:off x="0" y="0"/>
          <a:ext cx="0" cy="0"/>
          <a:chOff x="0" y="0"/>
          <a:chExt cx="0" cy="0"/>
        </a:xfrm>
      </p:grpSpPr>
      <p:pic>
        <p:nvPicPr>
          <p:cNvPr id="9218" name="Picture 5" descr="25"/>
          <p:cNvPicPr>
            <a:picLocks noChangeAspect="1" noChangeArrowheads="1"/>
          </p:cNvPicPr>
          <p:nvPr/>
        </p:nvPicPr>
        <p:blipFill>
          <a:blip r:embed="rId3" cstate="print">
            <a:extLst>
              <a:ext uri="{28A0092B-C50C-407E-A947-70E740481C1C}">
                <a14:useLocalDpi xmlns:a14="http://schemas.microsoft.com/office/drawing/2010/main" xmlns="" val="0"/>
              </a:ext>
            </a:extLst>
          </a:blip>
          <a:srcRect l="5051" r="7576" b="6818"/>
          <a:stretch>
            <a:fillRect/>
          </a:stretch>
        </p:blipFill>
        <p:spPr bwMode="auto">
          <a:xfrm>
            <a:off x="1682750" y="192088"/>
            <a:ext cx="7185025" cy="567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19" name="Rectangle 3"/>
          <p:cNvSpPr>
            <a:spLocks noGrp="1" noChangeArrowheads="1"/>
          </p:cNvSpPr>
          <p:nvPr>
            <p:ph type="title" idx="4294967295"/>
          </p:nvPr>
        </p:nvSpPr>
        <p:spPr>
          <a:xfrm>
            <a:off x="0" y="163513"/>
            <a:ext cx="8488363" cy="860425"/>
          </a:xfrm>
          <a:effectLst>
            <a:outerShdw dist="35921" dir="2700000" algn="ctr" rotWithShape="0">
              <a:schemeClr val="tx1"/>
            </a:outerShdw>
          </a:effectLst>
        </p:spPr>
        <p:txBody>
          <a:bodyPr>
            <a:normAutofit fontScale="90000"/>
          </a:bodyPr>
          <a:lstStyle/>
          <a:p>
            <a:pPr algn="l" eaLnBrk="1" hangingPunct="1"/>
            <a:r>
              <a:rPr lang="en-US" sz="3200" i="1" smtClean="0">
                <a:solidFill>
                  <a:schemeClr val="bg1"/>
                </a:solidFill>
                <a:latin typeface="Arial" charset="0"/>
              </a:rPr>
              <a:t>A typical family with all their possessions in Mexico, a middle income country</a:t>
            </a:r>
          </a:p>
        </p:txBody>
      </p:sp>
      <p:sp>
        <p:nvSpPr>
          <p:cNvPr id="90116" name="Rectangle 4"/>
          <p:cNvSpPr>
            <a:spLocks noGrp="1" noChangeArrowheads="1"/>
          </p:cNvSpPr>
          <p:nvPr>
            <p:ph type="body" idx="4294967295"/>
          </p:nvPr>
        </p:nvSpPr>
        <p:spPr>
          <a:xfrm>
            <a:off x="0" y="5368925"/>
            <a:ext cx="5475288" cy="1333500"/>
          </a:xfrm>
          <a:effectLst>
            <a:outerShdw dist="35921" dir="2700000" algn="ctr" rotWithShape="0">
              <a:schemeClr val="tx1"/>
            </a:outerShdw>
          </a:effectLst>
        </p:spPr>
        <p:txBody>
          <a:bodyPr/>
          <a:lstStyle/>
          <a:p>
            <a:pPr eaLnBrk="1" hangingPunct="1">
              <a:lnSpc>
                <a:spcPct val="100000"/>
              </a:lnSpc>
              <a:spcBef>
                <a:spcPct val="10000"/>
              </a:spcBef>
              <a:buClr>
                <a:schemeClr val="bg2"/>
              </a:buClr>
              <a:buFontTx/>
              <a:buNone/>
              <a:tabLst>
                <a:tab pos="3490913" algn="l"/>
              </a:tabLst>
            </a:pPr>
            <a:r>
              <a:rPr lang="en-US" sz="2500" smtClean="0">
                <a:solidFill>
                  <a:schemeClr val="bg1"/>
                </a:solidFill>
              </a:rPr>
              <a:t>GDP per capita: 	$14,270</a:t>
            </a:r>
          </a:p>
          <a:p>
            <a:pPr eaLnBrk="1" hangingPunct="1">
              <a:lnSpc>
                <a:spcPct val="100000"/>
              </a:lnSpc>
              <a:spcBef>
                <a:spcPct val="10000"/>
              </a:spcBef>
              <a:buClr>
                <a:schemeClr val="bg2"/>
              </a:buClr>
              <a:buFontTx/>
              <a:buNone/>
              <a:tabLst>
                <a:tab pos="3490913" algn="l"/>
              </a:tabLst>
            </a:pPr>
            <a:r>
              <a:rPr lang="en-US" sz="2500" smtClean="0">
                <a:solidFill>
                  <a:schemeClr val="bg1"/>
                </a:solidFill>
              </a:rPr>
              <a:t>Life expectancy:  	76 years</a:t>
            </a:r>
          </a:p>
          <a:p>
            <a:pPr eaLnBrk="1" hangingPunct="1">
              <a:lnSpc>
                <a:spcPct val="100000"/>
              </a:lnSpc>
              <a:spcBef>
                <a:spcPct val="10000"/>
              </a:spcBef>
              <a:buClr>
                <a:schemeClr val="bg2"/>
              </a:buClr>
              <a:buFontTx/>
              <a:buNone/>
              <a:tabLst>
                <a:tab pos="3490913" algn="l"/>
              </a:tabLst>
            </a:pPr>
            <a:r>
              <a:rPr lang="en-US" sz="2500" smtClean="0">
                <a:solidFill>
                  <a:schemeClr val="bg1"/>
                </a:solidFill>
              </a:rPr>
              <a:t>Adult literacy: 	86%</a:t>
            </a:r>
          </a:p>
        </p:txBody>
      </p:sp>
    </p:spTree>
    <p:extLst>
      <p:ext uri="{BB962C8B-B14F-4D97-AF65-F5344CB8AC3E}">
        <p14:creationId xmlns:p14="http://schemas.microsoft.com/office/powerpoint/2010/main" xmlns="" val="17267352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0116"/>
                                        </p:tgtEl>
                                        <p:attrNameLst>
                                          <p:attrName>style.visibility</p:attrName>
                                        </p:attrNameLst>
                                      </p:cBhvr>
                                      <p:to>
                                        <p:strVal val="visible"/>
                                      </p:to>
                                    </p:set>
                                    <p:animEffect transition="in" filter="fade">
                                      <p:cBhvr>
                                        <p:cTn id="7" dur="1000"/>
                                        <p:tgtEl>
                                          <p:spTgt spid="90116"/>
                                        </p:tgtEl>
                                      </p:cBhvr>
                                    </p:animEffect>
                                    <p:anim calcmode="lin" valueType="num">
                                      <p:cBhvr>
                                        <p:cTn id="8" dur="1000" fill="hold"/>
                                        <p:tgtEl>
                                          <p:spTgt spid="90116"/>
                                        </p:tgtEl>
                                        <p:attrNameLst>
                                          <p:attrName>ppt_x</p:attrName>
                                        </p:attrNameLst>
                                      </p:cBhvr>
                                      <p:tavLst>
                                        <p:tav tm="0">
                                          <p:val>
                                            <p:strVal val="#ppt_x"/>
                                          </p:val>
                                        </p:tav>
                                        <p:tav tm="100000">
                                          <p:val>
                                            <p:strVal val="#ppt_x"/>
                                          </p:val>
                                        </p:tav>
                                      </p:tavLst>
                                    </p:anim>
                                    <p:anim calcmode="lin" valueType="num">
                                      <p:cBhvr>
                                        <p:cTn id="9" dur="1000" fill="hold"/>
                                        <p:tgtEl>
                                          <p:spTgt spid="901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6" grpId="0" bldLvl="5"/>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4" name="Rectangle 2"/>
          <p:cNvSpPr>
            <a:spLocks noGrp="1" noChangeArrowheads="1"/>
          </p:cNvSpPr>
          <p:nvPr>
            <p:ph type="title"/>
          </p:nvPr>
        </p:nvSpPr>
        <p:spPr/>
        <p:txBody>
          <a:bodyPr/>
          <a:lstStyle/>
          <a:p>
            <a:pPr eaLnBrk="1" hangingPunct="1"/>
            <a:r>
              <a:rPr lang="en-US" smtClean="0"/>
              <a:t>Population Growth</a:t>
            </a:r>
          </a:p>
        </p:txBody>
      </p:sp>
      <p:sp>
        <p:nvSpPr>
          <p:cNvPr id="46085" name="Rectangle 3"/>
          <p:cNvSpPr>
            <a:spLocks noGrp="1" noChangeArrowheads="1"/>
          </p:cNvSpPr>
          <p:nvPr>
            <p:ph idx="1"/>
          </p:nvPr>
        </p:nvSpPr>
        <p:spPr>
          <a:xfrm>
            <a:off x="457200" y="1219200"/>
            <a:ext cx="8229600" cy="5410200"/>
          </a:xfrm>
        </p:spPr>
        <p:txBody>
          <a:bodyPr>
            <a:normAutofit/>
          </a:bodyPr>
          <a:lstStyle/>
          <a:p>
            <a:pPr eaLnBrk="1" hangingPunct="1">
              <a:buFont typeface="Wingdings" pitchFamily="2" charset="2"/>
              <a:buNone/>
            </a:pPr>
            <a:r>
              <a:rPr lang="en-US" sz="2600" b="1" u="sng" dirty="0" smtClean="0"/>
              <a:t>3.  </a:t>
            </a:r>
            <a:r>
              <a:rPr lang="en-US" u="sng" dirty="0" smtClean="0"/>
              <a:t>Promoting tech. progress</a:t>
            </a:r>
            <a:endParaRPr lang="en-US" dirty="0" smtClean="0"/>
          </a:p>
          <a:p>
            <a:pPr eaLnBrk="1" hangingPunct="1">
              <a:spcBef>
                <a:spcPct val="35000"/>
              </a:spcBef>
            </a:pPr>
            <a:r>
              <a:rPr lang="en-US" sz="2700" dirty="0" smtClean="0"/>
              <a:t>More people </a:t>
            </a:r>
          </a:p>
          <a:p>
            <a:pPr lvl="1" eaLnBrk="1" hangingPunct="1">
              <a:buFont typeface="Wingdings" pitchFamily="2" charset="2"/>
              <a:buNone/>
            </a:pPr>
            <a:r>
              <a:rPr lang="en-US" dirty="0" smtClean="0"/>
              <a:t>= more scientists, inventors, engineers</a:t>
            </a:r>
          </a:p>
          <a:p>
            <a:pPr lvl="1" eaLnBrk="1" hangingPunct="1">
              <a:buFont typeface="Wingdings" pitchFamily="2" charset="2"/>
              <a:buNone/>
            </a:pPr>
            <a:r>
              <a:rPr lang="en-US" dirty="0" smtClean="0"/>
              <a:t>= more frequent discoveries</a:t>
            </a:r>
          </a:p>
          <a:p>
            <a:pPr lvl="1" eaLnBrk="1" hangingPunct="1">
              <a:buFont typeface="Wingdings" pitchFamily="2" charset="2"/>
              <a:buNone/>
            </a:pPr>
            <a:r>
              <a:rPr lang="en-US" dirty="0" smtClean="0"/>
              <a:t>= faster tech. progress &amp; economic growth</a:t>
            </a:r>
          </a:p>
          <a:p>
            <a:pPr eaLnBrk="1" hangingPunct="1">
              <a:spcBef>
                <a:spcPct val="35000"/>
              </a:spcBef>
            </a:pPr>
            <a:r>
              <a:rPr lang="en-US" sz="2700" dirty="0" smtClean="0"/>
              <a:t>Evidence from Michael Kremer:  </a:t>
            </a:r>
            <a:br>
              <a:rPr lang="en-US" sz="2700" dirty="0" smtClean="0"/>
            </a:br>
            <a:r>
              <a:rPr lang="en-US" sz="2700" dirty="0" smtClean="0"/>
              <a:t>Over the course of human history,</a:t>
            </a:r>
          </a:p>
          <a:p>
            <a:pPr lvl="1" eaLnBrk="1" hangingPunct="1"/>
            <a:r>
              <a:rPr lang="en-US" dirty="0" smtClean="0"/>
              <a:t>growth rates increased as the world’s population increased</a:t>
            </a:r>
          </a:p>
          <a:p>
            <a:pPr lvl="1" eaLnBrk="1" hangingPunct="1"/>
            <a:r>
              <a:rPr lang="en-US" dirty="0" smtClean="0"/>
              <a:t>more populated regions grew faster than </a:t>
            </a:r>
            <a:br>
              <a:rPr lang="en-US" dirty="0" smtClean="0"/>
            </a:br>
            <a:r>
              <a:rPr lang="en-US" dirty="0" smtClean="0"/>
              <a:t>less populated ones</a:t>
            </a:r>
          </a:p>
        </p:txBody>
      </p:sp>
    </p:spTree>
    <p:extLst>
      <p:ext uri="{BB962C8B-B14F-4D97-AF65-F5344CB8AC3E}">
        <p14:creationId xmlns:p14="http://schemas.microsoft.com/office/powerpoint/2010/main" xmlns="" val="26305453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085">
                                            <p:txEl>
                                              <p:pRg st="0" end="0"/>
                                            </p:txEl>
                                          </p:spTgt>
                                        </p:tgtEl>
                                        <p:attrNameLst>
                                          <p:attrName>style.visibility</p:attrName>
                                        </p:attrNameLst>
                                      </p:cBhvr>
                                      <p:to>
                                        <p:strVal val="visible"/>
                                      </p:to>
                                    </p:set>
                                    <p:animEffect transition="in" filter="wipe(left)">
                                      <p:cBhvr>
                                        <p:cTn id="7" dur="500"/>
                                        <p:tgtEl>
                                          <p:spTgt spid="4608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6085">
                                            <p:txEl>
                                              <p:pRg st="1" end="1"/>
                                            </p:txEl>
                                          </p:spTgt>
                                        </p:tgtEl>
                                        <p:attrNameLst>
                                          <p:attrName>style.visibility</p:attrName>
                                        </p:attrNameLst>
                                      </p:cBhvr>
                                      <p:to>
                                        <p:strVal val="visible"/>
                                      </p:to>
                                    </p:set>
                                    <p:animEffect transition="in" filter="wipe(left)">
                                      <p:cBhvr>
                                        <p:cTn id="12" dur="500"/>
                                        <p:tgtEl>
                                          <p:spTgt spid="4608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6085">
                                            <p:txEl>
                                              <p:pRg st="2" end="2"/>
                                            </p:txEl>
                                          </p:spTgt>
                                        </p:tgtEl>
                                        <p:attrNameLst>
                                          <p:attrName>style.visibility</p:attrName>
                                        </p:attrNameLst>
                                      </p:cBhvr>
                                      <p:to>
                                        <p:strVal val="visible"/>
                                      </p:to>
                                    </p:set>
                                    <p:animEffect transition="in" filter="wipe(left)">
                                      <p:cBhvr>
                                        <p:cTn id="17" dur="500"/>
                                        <p:tgtEl>
                                          <p:spTgt spid="4608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6085">
                                            <p:txEl>
                                              <p:pRg st="3" end="3"/>
                                            </p:txEl>
                                          </p:spTgt>
                                        </p:tgtEl>
                                        <p:attrNameLst>
                                          <p:attrName>style.visibility</p:attrName>
                                        </p:attrNameLst>
                                      </p:cBhvr>
                                      <p:to>
                                        <p:strVal val="visible"/>
                                      </p:to>
                                    </p:set>
                                    <p:animEffect transition="in" filter="wipe(left)">
                                      <p:cBhvr>
                                        <p:cTn id="22" dur="500"/>
                                        <p:tgtEl>
                                          <p:spTgt spid="4608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6085">
                                            <p:txEl>
                                              <p:pRg st="4" end="4"/>
                                            </p:txEl>
                                          </p:spTgt>
                                        </p:tgtEl>
                                        <p:attrNameLst>
                                          <p:attrName>style.visibility</p:attrName>
                                        </p:attrNameLst>
                                      </p:cBhvr>
                                      <p:to>
                                        <p:strVal val="visible"/>
                                      </p:to>
                                    </p:set>
                                    <p:animEffect transition="in" filter="wipe(left)">
                                      <p:cBhvr>
                                        <p:cTn id="27" dur="500"/>
                                        <p:tgtEl>
                                          <p:spTgt spid="4608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6085">
                                            <p:txEl>
                                              <p:pRg st="5" end="5"/>
                                            </p:txEl>
                                          </p:spTgt>
                                        </p:tgtEl>
                                        <p:attrNameLst>
                                          <p:attrName>style.visibility</p:attrName>
                                        </p:attrNameLst>
                                      </p:cBhvr>
                                      <p:to>
                                        <p:strVal val="visible"/>
                                      </p:to>
                                    </p:set>
                                    <p:animEffect transition="in" filter="wipe(left)">
                                      <p:cBhvr>
                                        <p:cTn id="32" dur="500"/>
                                        <p:tgtEl>
                                          <p:spTgt spid="4608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6085">
                                            <p:txEl>
                                              <p:pRg st="6" end="6"/>
                                            </p:txEl>
                                          </p:spTgt>
                                        </p:tgtEl>
                                        <p:attrNameLst>
                                          <p:attrName>style.visibility</p:attrName>
                                        </p:attrNameLst>
                                      </p:cBhvr>
                                      <p:to>
                                        <p:strVal val="visible"/>
                                      </p:to>
                                    </p:set>
                                    <p:animEffect transition="in" filter="wipe(left)">
                                      <p:cBhvr>
                                        <p:cTn id="37" dur="500"/>
                                        <p:tgtEl>
                                          <p:spTgt spid="46085">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6085">
                                            <p:txEl>
                                              <p:pRg st="7" end="7"/>
                                            </p:txEl>
                                          </p:spTgt>
                                        </p:tgtEl>
                                        <p:attrNameLst>
                                          <p:attrName>style.visibility</p:attrName>
                                        </p:attrNameLst>
                                      </p:cBhvr>
                                      <p:to>
                                        <p:strVal val="visible"/>
                                      </p:to>
                                    </p:set>
                                    <p:animEffect transition="in" filter="wipe(left)">
                                      <p:cBhvr>
                                        <p:cTn id="42" dur="500"/>
                                        <p:tgtEl>
                                          <p:spTgt spid="4608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build="p" bldLvl="4"/>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rgbClr val="FFF4D5"/>
        </a:solidFill>
        <a:effectLst/>
      </p:bgPr>
    </p:bg>
    <p:spTree>
      <p:nvGrpSpPr>
        <p:cNvPr id="1" name=""/>
        <p:cNvGrpSpPr/>
        <p:nvPr/>
      </p:nvGrpSpPr>
      <p:grpSpPr>
        <a:xfrm>
          <a:off x="0" y="0"/>
          <a:ext cx="0" cy="0"/>
          <a:chOff x="0" y="0"/>
          <a:chExt cx="0" cy="0"/>
        </a:xfrm>
      </p:grpSpPr>
      <p:sp>
        <p:nvSpPr>
          <p:cNvPr id="33794" name="Rectangle 8"/>
          <p:cNvSpPr>
            <a:spLocks noChangeArrowheads="1"/>
          </p:cNvSpPr>
          <p:nvPr/>
        </p:nvSpPr>
        <p:spPr bwMode="auto">
          <a:xfrm>
            <a:off x="0" y="0"/>
            <a:ext cx="304800" cy="6858000"/>
          </a:xfrm>
          <a:prstGeom prst="rect">
            <a:avLst/>
          </a:prstGeom>
          <a:solidFill>
            <a:srgbClr val="D6B128"/>
          </a:solidFill>
          <a:ln w="9525">
            <a:noFill/>
            <a:miter lim="800000"/>
            <a:headEnd/>
            <a:tailEnd/>
          </a:ln>
        </p:spPr>
        <p:txBody>
          <a:bodyPr wrap="none" anchor="ctr"/>
          <a:lstStyle/>
          <a:p>
            <a:pPr fontAlgn="base">
              <a:spcBef>
                <a:spcPct val="0"/>
              </a:spcBef>
              <a:spcAft>
                <a:spcPct val="0"/>
              </a:spcAft>
            </a:pPr>
            <a:endParaRPr lang="en-US" smtClean="0">
              <a:solidFill>
                <a:srgbClr val="000000"/>
              </a:solidFill>
              <a:cs typeface="Arial" charset="0"/>
            </a:endParaRPr>
          </a:p>
        </p:txBody>
      </p:sp>
      <p:sp>
        <p:nvSpPr>
          <p:cNvPr id="73732" name="Rectangle 4"/>
          <p:cNvSpPr>
            <a:spLocks noGrp="1" noChangeArrowheads="1"/>
          </p:cNvSpPr>
          <p:nvPr>
            <p:ph type="title"/>
          </p:nvPr>
        </p:nvSpPr>
        <p:spPr>
          <a:xfrm>
            <a:off x="533400" y="152400"/>
            <a:ext cx="8208963" cy="954088"/>
          </a:xfrm>
        </p:spPr>
        <p:txBody>
          <a:bodyPr>
            <a:normAutofit fontScale="90000"/>
          </a:bodyPr>
          <a:lstStyle/>
          <a:p>
            <a:pPr algn="l" eaLnBrk="1" hangingPunct="1">
              <a:defRPr/>
            </a:pPr>
            <a:r>
              <a:rPr lang="en-US" sz="2400" b="0" spc="400" dirty="0" smtClean="0">
                <a:solidFill>
                  <a:srgbClr val="996633"/>
                </a:solidFill>
                <a:effectLst>
                  <a:outerShdw blurRad="38100" dist="38100" dir="2700000" algn="tl">
                    <a:srgbClr val="C0C0C0"/>
                  </a:outerShdw>
                </a:effectLst>
                <a:latin typeface="Tahoma" pitchFamily="34" charset="0"/>
                <a:cs typeface="Arial" charset="0"/>
              </a:rPr>
              <a:t>ACTIVE LEARNING</a:t>
            </a:r>
            <a:r>
              <a:rPr lang="en-US" sz="2400" b="0" dirty="0" smtClean="0">
                <a:solidFill>
                  <a:srgbClr val="996633"/>
                </a:solidFill>
                <a:effectLst>
                  <a:outerShdw blurRad="38100" dist="38100" dir="2700000" algn="tl">
                    <a:srgbClr val="C0C0C0"/>
                  </a:outerShdw>
                </a:effectLst>
                <a:latin typeface="Tahoma" pitchFamily="34" charset="0"/>
                <a:cs typeface="Arial" charset="0"/>
              </a:rPr>
              <a:t>   </a:t>
            </a:r>
            <a:r>
              <a:rPr lang="en-US" sz="7100" baseline="-10000" dirty="0" smtClean="0">
                <a:solidFill>
                  <a:srgbClr val="C00000"/>
                </a:solidFill>
                <a:latin typeface="Century" pitchFamily="18" charset="0"/>
                <a:cs typeface="Times New Roman" pitchFamily="18" charset="0"/>
              </a:rPr>
              <a:t>2</a:t>
            </a:r>
            <a:r>
              <a:rPr lang="en-US" sz="2400" b="0" dirty="0" smtClean="0">
                <a:solidFill>
                  <a:srgbClr val="996633"/>
                </a:solidFill>
                <a:effectLst>
                  <a:outerShdw blurRad="38100" dist="38100" dir="2700000" algn="tl">
                    <a:srgbClr val="C0C0C0"/>
                  </a:outerShdw>
                </a:effectLst>
                <a:latin typeface="Tahoma" pitchFamily="34" charset="0"/>
                <a:cs typeface="Arial" charset="0"/>
              </a:rPr>
              <a:t>   </a:t>
            </a:r>
            <a:br>
              <a:rPr lang="en-US" sz="2400" b="0" dirty="0" smtClean="0">
                <a:solidFill>
                  <a:srgbClr val="996633"/>
                </a:solidFill>
                <a:effectLst>
                  <a:outerShdw blurRad="38100" dist="38100" dir="2700000" algn="tl">
                    <a:srgbClr val="C0C0C0"/>
                  </a:outerShdw>
                </a:effectLst>
                <a:latin typeface="Tahoma" pitchFamily="34" charset="0"/>
                <a:cs typeface="Arial" charset="0"/>
              </a:rPr>
            </a:br>
            <a:r>
              <a:rPr lang="en-US" sz="3600" dirty="0" smtClean="0">
                <a:solidFill>
                  <a:srgbClr val="CC9900"/>
                </a:solidFill>
                <a:effectLst>
                  <a:outerShdw blurRad="38100" dist="38100" dir="2700000" algn="tl">
                    <a:srgbClr val="C0C0C0"/>
                  </a:outerShdw>
                </a:effectLst>
                <a:cs typeface="Arial" charset="0"/>
              </a:rPr>
              <a:t>Review productivity concepts</a:t>
            </a:r>
          </a:p>
        </p:txBody>
      </p:sp>
      <p:sp>
        <p:nvSpPr>
          <p:cNvPr id="36" name="Content Placeholder 2"/>
          <p:cNvSpPr>
            <a:spLocks noGrp="1"/>
          </p:cNvSpPr>
          <p:nvPr>
            <p:ph idx="1"/>
          </p:nvPr>
        </p:nvSpPr>
        <p:spPr>
          <a:xfrm>
            <a:off x="457200" y="1371600"/>
            <a:ext cx="8229600" cy="5105400"/>
          </a:xfrm>
        </p:spPr>
        <p:txBody>
          <a:bodyPr>
            <a:normAutofit/>
          </a:bodyPr>
          <a:lstStyle/>
          <a:p>
            <a:pPr>
              <a:buClr>
                <a:srgbClr val="CC0000"/>
              </a:buClr>
            </a:pPr>
            <a:r>
              <a:rPr lang="en-US" dirty="0"/>
              <a:t>List the determinants of productivity.  </a:t>
            </a:r>
          </a:p>
          <a:p>
            <a:pPr>
              <a:buClr>
                <a:srgbClr val="CC0000"/>
              </a:buClr>
            </a:pPr>
            <a:r>
              <a:rPr lang="en-US" dirty="0"/>
              <a:t>List three policies that attempt to raise living standards by increasing one of the determinants of productivity.</a:t>
            </a:r>
          </a:p>
        </p:txBody>
      </p:sp>
      <p:sp>
        <p:nvSpPr>
          <p:cNvPr id="7" name="TextBox 6"/>
          <p:cNvSpPr txBox="1"/>
          <p:nvPr/>
        </p:nvSpPr>
        <p:spPr>
          <a:xfrm>
            <a:off x="304800" y="6500422"/>
            <a:ext cx="5649433" cy="338554"/>
          </a:xfrm>
          <a:prstGeom prst="rect">
            <a:avLst/>
          </a:prstGeom>
          <a:noFill/>
        </p:spPr>
        <p:txBody>
          <a:bodyPr wrap="square" rtlCol="0">
            <a:spAutoFit/>
          </a:bodyPr>
          <a:lstStyle/>
          <a:p>
            <a:r>
              <a:rPr lang="en-US" sz="800" b="0" i="1" dirty="0" smtClean="0">
                <a:solidFill>
                  <a:srgbClr val="777777"/>
                </a:solidFill>
                <a:latin typeface="Times New Roman" pitchFamily="18" charset="0"/>
                <a:cs typeface="Times New Roman" pitchFamily="18" charset="0"/>
              </a:rPr>
              <a:t>© 2012 </a:t>
            </a:r>
            <a:r>
              <a:rPr lang="en-US" sz="800" b="0" i="1" dirty="0" err="1" smtClean="0">
                <a:solidFill>
                  <a:srgbClr val="777777"/>
                </a:solidFill>
                <a:latin typeface="Times New Roman" pitchFamily="18" charset="0"/>
                <a:cs typeface="Times New Roman" pitchFamily="18" charset="0"/>
              </a:rPr>
              <a:t>Cengage</a:t>
            </a:r>
            <a:r>
              <a:rPr lang="en-US" sz="800" b="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rgbClr val="FFF4D5"/>
        </a:solidFill>
        <a:effectLst/>
      </p:bgPr>
    </p:bg>
    <p:spTree>
      <p:nvGrpSpPr>
        <p:cNvPr id="1" name=""/>
        <p:cNvGrpSpPr/>
        <p:nvPr/>
      </p:nvGrpSpPr>
      <p:grpSpPr>
        <a:xfrm>
          <a:off x="0" y="0"/>
          <a:ext cx="0" cy="0"/>
          <a:chOff x="0" y="0"/>
          <a:chExt cx="0" cy="0"/>
        </a:xfrm>
      </p:grpSpPr>
      <p:sp>
        <p:nvSpPr>
          <p:cNvPr id="33794" name="Rectangle 8"/>
          <p:cNvSpPr>
            <a:spLocks noChangeArrowheads="1"/>
          </p:cNvSpPr>
          <p:nvPr/>
        </p:nvSpPr>
        <p:spPr bwMode="auto">
          <a:xfrm>
            <a:off x="0" y="0"/>
            <a:ext cx="304800" cy="6858000"/>
          </a:xfrm>
          <a:prstGeom prst="rect">
            <a:avLst/>
          </a:prstGeom>
          <a:solidFill>
            <a:srgbClr val="D6B128"/>
          </a:solidFill>
          <a:ln w="9525">
            <a:noFill/>
            <a:miter lim="800000"/>
            <a:headEnd/>
            <a:tailEnd/>
          </a:ln>
        </p:spPr>
        <p:txBody>
          <a:bodyPr wrap="none" anchor="ctr"/>
          <a:lstStyle/>
          <a:p>
            <a:pPr fontAlgn="base">
              <a:spcBef>
                <a:spcPct val="0"/>
              </a:spcBef>
              <a:spcAft>
                <a:spcPct val="0"/>
              </a:spcAft>
            </a:pPr>
            <a:endParaRPr lang="en-US" smtClean="0">
              <a:solidFill>
                <a:srgbClr val="000000"/>
              </a:solidFill>
              <a:cs typeface="Arial" charset="0"/>
            </a:endParaRPr>
          </a:p>
        </p:txBody>
      </p:sp>
      <p:sp>
        <p:nvSpPr>
          <p:cNvPr id="73732" name="Rectangle 4"/>
          <p:cNvSpPr>
            <a:spLocks noGrp="1" noChangeArrowheads="1"/>
          </p:cNvSpPr>
          <p:nvPr>
            <p:ph type="title"/>
          </p:nvPr>
        </p:nvSpPr>
        <p:spPr>
          <a:xfrm>
            <a:off x="533400" y="152400"/>
            <a:ext cx="8208963" cy="954088"/>
          </a:xfrm>
        </p:spPr>
        <p:txBody>
          <a:bodyPr>
            <a:normAutofit fontScale="90000"/>
          </a:bodyPr>
          <a:lstStyle/>
          <a:p>
            <a:pPr algn="l" eaLnBrk="1" hangingPunct="1">
              <a:defRPr/>
            </a:pPr>
            <a:r>
              <a:rPr lang="en-US" sz="2400" b="0" spc="400" dirty="0" smtClean="0">
                <a:solidFill>
                  <a:srgbClr val="996633"/>
                </a:solidFill>
                <a:effectLst>
                  <a:outerShdw blurRad="38100" dist="38100" dir="2700000" algn="tl">
                    <a:srgbClr val="C0C0C0"/>
                  </a:outerShdw>
                </a:effectLst>
                <a:latin typeface="Tahoma" pitchFamily="34" charset="0"/>
                <a:cs typeface="Arial" charset="0"/>
              </a:rPr>
              <a:t>ACTIVE LEARNING</a:t>
            </a:r>
            <a:r>
              <a:rPr lang="en-US" sz="2400" b="0" dirty="0" smtClean="0">
                <a:solidFill>
                  <a:srgbClr val="996633"/>
                </a:solidFill>
                <a:effectLst>
                  <a:outerShdw blurRad="38100" dist="38100" dir="2700000" algn="tl">
                    <a:srgbClr val="C0C0C0"/>
                  </a:outerShdw>
                </a:effectLst>
                <a:latin typeface="Tahoma" pitchFamily="34" charset="0"/>
                <a:cs typeface="Arial" charset="0"/>
              </a:rPr>
              <a:t>   </a:t>
            </a:r>
            <a:r>
              <a:rPr lang="en-US" sz="7100" baseline="-10000" dirty="0" smtClean="0">
                <a:solidFill>
                  <a:srgbClr val="C00000"/>
                </a:solidFill>
                <a:latin typeface="Century" pitchFamily="18" charset="0"/>
                <a:cs typeface="Times New Roman" pitchFamily="18" charset="0"/>
              </a:rPr>
              <a:t>2</a:t>
            </a:r>
            <a:r>
              <a:rPr lang="en-US" sz="2400" b="0" dirty="0" smtClean="0">
                <a:solidFill>
                  <a:srgbClr val="996633"/>
                </a:solidFill>
                <a:effectLst>
                  <a:outerShdw blurRad="38100" dist="38100" dir="2700000" algn="tl">
                    <a:srgbClr val="C0C0C0"/>
                  </a:outerShdw>
                </a:effectLst>
                <a:latin typeface="Tahoma" pitchFamily="34" charset="0"/>
                <a:cs typeface="Arial" charset="0"/>
              </a:rPr>
              <a:t>   </a:t>
            </a:r>
            <a:br>
              <a:rPr lang="en-US" sz="2400" b="0" dirty="0" smtClean="0">
                <a:solidFill>
                  <a:srgbClr val="996633"/>
                </a:solidFill>
                <a:effectLst>
                  <a:outerShdw blurRad="38100" dist="38100" dir="2700000" algn="tl">
                    <a:srgbClr val="C0C0C0"/>
                  </a:outerShdw>
                </a:effectLst>
                <a:latin typeface="Tahoma" pitchFamily="34" charset="0"/>
                <a:cs typeface="Arial" charset="0"/>
              </a:rPr>
            </a:br>
            <a:r>
              <a:rPr lang="en-US" sz="3600" dirty="0" smtClean="0">
                <a:solidFill>
                  <a:srgbClr val="CC9900"/>
                </a:solidFill>
                <a:effectLst>
                  <a:outerShdw blurRad="38100" dist="38100" dir="2700000" algn="tl">
                    <a:srgbClr val="C0C0C0"/>
                  </a:outerShdw>
                </a:effectLst>
                <a:cs typeface="Arial" charset="0"/>
              </a:rPr>
              <a:t>Answers</a:t>
            </a:r>
          </a:p>
        </p:txBody>
      </p:sp>
      <p:sp>
        <p:nvSpPr>
          <p:cNvPr id="7" name="TextBox 6"/>
          <p:cNvSpPr txBox="1"/>
          <p:nvPr/>
        </p:nvSpPr>
        <p:spPr>
          <a:xfrm>
            <a:off x="304800" y="6500422"/>
            <a:ext cx="5649433" cy="338554"/>
          </a:xfrm>
          <a:prstGeom prst="rect">
            <a:avLst/>
          </a:prstGeom>
          <a:noFill/>
        </p:spPr>
        <p:txBody>
          <a:bodyPr wrap="square" rtlCol="0">
            <a:spAutoFit/>
          </a:bodyPr>
          <a:lstStyle/>
          <a:p>
            <a:r>
              <a:rPr lang="en-US" sz="800" b="0" i="1" dirty="0" smtClean="0">
                <a:solidFill>
                  <a:srgbClr val="777777"/>
                </a:solidFill>
                <a:latin typeface="Times New Roman" pitchFamily="18" charset="0"/>
                <a:cs typeface="Times New Roman" pitchFamily="18" charset="0"/>
              </a:rPr>
              <a:t>© 2012 </a:t>
            </a:r>
            <a:r>
              <a:rPr lang="en-US" sz="800" b="0" i="1" dirty="0" err="1" smtClean="0">
                <a:solidFill>
                  <a:srgbClr val="777777"/>
                </a:solidFill>
                <a:latin typeface="Times New Roman" pitchFamily="18" charset="0"/>
                <a:cs typeface="Times New Roman" pitchFamily="18" charset="0"/>
              </a:rPr>
              <a:t>Cengage</a:t>
            </a:r>
            <a:r>
              <a:rPr lang="en-US" sz="800" b="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sp>
        <p:nvSpPr>
          <p:cNvPr id="8" name="Rectangle 2"/>
          <p:cNvSpPr txBox="1">
            <a:spLocks noChangeArrowheads="1"/>
          </p:cNvSpPr>
          <p:nvPr/>
        </p:nvSpPr>
        <p:spPr>
          <a:xfrm>
            <a:off x="608013" y="1425575"/>
            <a:ext cx="8218487" cy="5035550"/>
          </a:xfrm>
          <a:prstGeom prst="rect">
            <a:avLst/>
          </a:prstGeom>
        </p:spPr>
        <p:txBody>
          <a:bodyPr vert="horz" lIns="91440" tIns="45720" rIns="91440" bIns="45720" rtlCol="0">
            <a:normAutofit/>
          </a:bodyPr>
          <a:lstStyle>
            <a:lvl1pPr marL="342900" indent="-342900" algn="l" defTabSz="914400" rtl="0" eaLnBrk="1" latinLnBrk="0" hangingPunct="1">
              <a:lnSpc>
                <a:spcPct val="105000"/>
              </a:lnSpc>
              <a:spcBef>
                <a:spcPts val="1200"/>
              </a:spcBef>
              <a:buClr>
                <a:srgbClr val="A3C167"/>
              </a:buClr>
              <a:buFont typeface="Wingdings" pitchFamily="2" charset="2"/>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lnSpc>
                <a:spcPct val="105000"/>
              </a:lnSpc>
              <a:spcBef>
                <a:spcPts val="300"/>
              </a:spcBef>
              <a:buClr>
                <a:srgbClr val="CC9900"/>
              </a:buClr>
              <a:buFont typeface="Wingdings" pitchFamily="2" charset="2"/>
              <a:buChar char="§"/>
              <a:defRPr sz="2700" kern="1200">
                <a:solidFill>
                  <a:schemeClr val="tx1"/>
                </a:solidFill>
                <a:latin typeface="Arial" pitchFamily="34" charset="0"/>
                <a:ea typeface="+mn-ea"/>
                <a:cs typeface="Arial" pitchFamily="34" charset="0"/>
              </a:defRPr>
            </a:lvl2pPr>
            <a:lvl3pPr marL="1143000" indent="-228600" algn="l" defTabSz="914400" rtl="0" eaLnBrk="1" latinLnBrk="0" hangingPunct="1">
              <a:lnSpc>
                <a:spcPct val="105000"/>
              </a:lnSpc>
              <a:spcBef>
                <a:spcPts val="300"/>
              </a:spcBef>
              <a:buClr>
                <a:schemeClr val="accent4">
                  <a:lumMod val="60000"/>
                  <a:lumOff val="40000"/>
                </a:schemeClr>
              </a:buClr>
              <a:buFont typeface="Wingdings" pitchFamily="2" charset="2"/>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lnSpc>
                <a:spcPct val="105000"/>
              </a:lnSpc>
              <a:spcBef>
                <a:spcPts val="3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lnSpc>
                <a:spcPct val="105000"/>
              </a:lnSpc>
              <a:spcBef>
                <a:spcPts val="3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5425" indent="-225425">
              <a:buClr>
                <a:srgbClr val="003399"/>
              </a:buClr>
              <a:buFont typeface="Wingdings" pitchFamily="2" charset="2"/>
              <a:buNone/>
            </a:pPr>
            <a:r>
              <a:rPr lang="en-US" sz="2700" u="sng" smtClean="0"/>
              <a:t>Determinants of productivity:</a:t>
            </a:r>
            <a:br>
              <a:rPr lang="en-US" sz="2700" u="sng" smtClean="0"/>
            </a:br>
            <a:r>
              <a:rPr lang="en-US" sz="2700" b="1" smtClean="0"/>
              <a:t>K</a:t>
            </a:r>
            <a:r>
              <a:rPr lang="en-US" sz="2700" smtClean="0"/>
              <a:t>/</a:t>
            </a:r>
            <a:r>
              <a:rPr lang="en-US" sz="2700" b="1" smtClean="0"/>
              <a:t>L</a:t>
            </a:r>
            <a:r>
              <a:rPr lang="en-US" sz="2700" smtClean="0"/>
              <a:t>, physical capital per worker </a:t>
            </a:r>
            <a:br>
              <a:rPr lang="en-US" sz="2700" smtClean="0"/>
            </a:br>
            <a:r>
              <a:rPr lang="en-US" sz="2700" b="1" smtClean="0"/>
              <a:t>H</a:t>
            </a:r>
            <a:r>
              <a:rPr lang="en-US" sz="2700" smtClean="0"/>
              <a:t>/</a:t>
            </a:r>
            <a:r>
              <a:rPr lang="en-US" sz="2700" b="1" smtClean="0"/>
              <a:t>L</a:t>
            </a:r>
            <a:r>
              <a:rPr lang="en-US" sz="2700" smtClean="0"/>
              <a:t>, human capital per worker</a:t>
            </a:r>
            <a:br>
              <a:rPr lang="en-US" sz="2700" smtClean="0"/>
            </a:br>
            <a:r>
              <a:rPr lang="en-US" sz="2700" b="1" smtClean="0"/>
              <a:t>N</a:t>
            </a:r>
            <a:r>
              <a:rPr lang="en-US" sz="2700" smtClean="0"/>
              <a:t>/</a:t>
            </a:r>
            <a:r>
              <a:rPr lang="en-US" sz="2700" b="1" smtClean="0"/>
              <a:t>L</a:t>
            </a:r>
            <a:r>
              <a:rPr lang="en-US" sz="2700" smtClean="0"/>
              <a:t>, natural resources per worker </a:t>
            </a:r>
            <a:br>
              <a:rPr lang="en-US" sz="2700" smtClean="0"/>
            </a:br>
            <a:r>
              <a:rPr lang="en-US" sz="2700" b="1" smtClean="0"/>
              <a:t>A</a:t>
            </a:r>
            <a:r>
              <a:rPr lang="en-US" sz="2700" smtClean="0"/>
              <a:t>, technological knowledge</a:t>
            </a:r>
          </a:p>
          <a:p>
            <a:pPr marL="225425" indent="-225425">
              <a:spcBef>
                <a:spcPct val="60000"/>
              </a:spcBef>
              <a:buClr>
                <a:srgbClr val="003399"/>
              </a:buClr>
              <a:buFont typeface="Wingdings" pitchFamily="2" charset="2"/>
              <a:buNone/>
            </a:pPr>
            <a:r>
              <a:rPr lang="en-US" sz="2700" u="sng" smtClean="0"/>
              <a:t>Policies to boost productivity:</a:t>
            </a:r>
          </a:p>
          <a:p>
            <a:pPr marL="795338" lvl="1" indent="-338138">
              <a:spcBef>
                <a:spcPct val="35000"/>
              </a:spcBef>
            </a:pPr>
            <a:r>
              <a:rPr lang="en-US" sz="2500" smtClean="0"/>
              <a:t>Encourage saving and investment, to raise </a:t>
            </a:r>
            <a:r>
              <a:rPr lang="en-US" sz="2500" b="1" smtClean="0"/>
              <a:t>K</a:t>
            </a:r>
            <a:r>
              <a:rPr lang="en-US" sz="2500" smtClean="0"/>
              <a:t>/</a:t>
            </a:r>
            <a:r>
              <a:rPr lang="en-US" sz="2500" b="1" smtClean="0"/>
              <a:t>L</a:t>
            </a:r>
          </a:p>
          <a:p>
            <a:pPr marL="795338" lvl="1" indent="-338138">
              <a:spcBef>
                <a:spcPct val="35000"/>
              </a:spcBef>
            </a:pPr>
            <a:r>
              <a:rPr lang="en-US" sz="2500" smtClean="0"/>
              <a:t>Encourage investment from abroad, to raise </a:t>
            </a:r>
            <a:r>
              <a:rPr lang="en-US" sz="2500" b="1" smtClean="0"/>
              <a:t>K</a:t>
            </a:r>
            <a:r>
              <a:rPr lang="en-US" sz="2500" smtClean="0"/>
              <a:t>/</a:t>
            </a:r>
            <a:r>
              <a:rPr lang="en-US" sz="2500" b="1" smtClean="0"/>
              <a:t>L</a:t>
            </a:r>
          </a:p>
          <a:p>
            <a:pPr marL="795338" lvl="1" indent="-338138">
              <a:spcBef>
                <a:spcPct val="35000"/>
              </a:spcBef>
            </a:pPr>
            <a:r>
              <a:rPr lang="en-US" sz="2500" smtClean="0"/>
              <a:t>Provide public education, to raise </a:t>
            </a:r>
            <a:r>
              <a:rPr lang="en-US" sz="2500" b="1" smtClean="0"/>
              <a:t>H</a:t>
            </a:r>
            <a:r>
              <a:rPr lang="en-US" sz="2500" smtClean="0"/>
              <a:t>/</a:t>
            </a:r>
            <a:r>
              <a:rPr lang="en-US" sz="2500" b="1" smtClean="0"/>
              <a:t>L</a:t>
            </a:r>
            <a:endParaRPr lang="en-US" sz="2500" b="1"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left)">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left)">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4"/>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rgbClr val="FFF4D5"/>
        </a:solidFill>
        <a:effectLst/>
      </p:bgPr>
    </p:bg>
    <p:spTree>
      <p:nvGrpSpPr>
        <p:cNvPr id="1" name=""/>
        <p:cNvGrpSpPr/>
        <p:nvPr/>
      </p:nvGrpSpPr>
      <p:grpSpPr>
        <a:xfrm>
          <a:off x="0" y="0"/>
          <a:ext cx="0" cy="0"/>
          <a:chOff x="0" y="0"/>
          <a:chExt cx="0" cy="0"/>
        </a:xfrm>
      </p:grpSpPr>
      <p:sp>
        <p:nvSpPr>
          <p:cNvPr id="33794" name="Rectangle 8"/>
          <p:cNvSpPr>
            <a:spLocks noChangeArrowheads="1"/>
          </p:cNvSpPr>
          <p:nvPr/>
        </p:nvSpPr>
        <p:spPr bwMode="auto">
          <a:xfrm>
            <a:off x="0" y="0"/>
            <a:ext cx="304800" cy="6858000"/>
          </a:xfrm>
          <a:prstGeom prst="rect">
            <a:avLst/>
          </a:prstGeom>
          <a:solidFill>
            <a:srgbClr val="D6B128"/>
          </a:solidFill>
          <a:ln w="9525">
            <a:noFill/>
            <a:miter lim="800000"/>
            <a:headEnd/>
            <a:tailEnd/>
          </a:ln>
        </p:spPr>
        <p:txBody>
          <a:bodyPr wrap="none" anchor="ctr"/>
          <a:lstStyle/>
          <a:p>
            <a:pPr fontAlgn="base">
              <a:spcBef>
                <a:spcPct val="0"/>
              </a:spcBef>
              <a:spcAft>
                <a:spcPct val="0"/>
              </a:spcAft>
            </a:pPr>
            <a:endParaRPr lang="en-US" smtClean="0">
              <a:solidFill>
                <a:srgbClr val="000000"/>
              </a:solidFill>
              <a:cs typeface="Arial" charset="0"/>
            </a:endParaRPr>
          </a:p>
        </p:txBody>
      </p:sp>
      <p:sp>
        <p:nvSpPr>
          <p:cNvPr id="73732" name="Rectangle 4"/>
          <p:cNvSpPr>
            <a:spLocks noGrp="1" noChangeArrowheads="1"/>
          </p:cNvSpPr>
          <p:nvPr>
            <p:ph type="title"/>
          </p:nvPr>
        </p:nvSpPr>
        <p:spPr>
          <a:xfrm>
            <a:off x="533400" y="152400"/>
            <a:ext cx="8208963" cy="954088"/>
          </a:xfrm>
        </p:spPr>
        <p:txBody>
          <a:bodyPr>
            <a:normAutofit fontScale="90000"/>
          </a:bodyPr>
          <a:lstStyle/>
          <a:p>
            <a:pPr algn="l" eaLnBrk="1" hangingPunct="1">
              <a:defRPr/>
            </a:pPr>
            <a:r>
              <a:rPr lang="en-US" sz="2400" b="0" spc="400" dirty="0" smtClean="0">
                <a:solidFill>
                  <a:srgbClr val="996633"/>
                </a:solidFill>
                <a:effectLst>
                  <a:outerShdw blurRad="38100" dist="38100" dir="2700000" algn="tl">
                    <a:srgbClr val="C0C0C0"/>
                  </a:outerShdw>
                </a:effectLst>
                <a:latin typeface="Tahoma" pitchFamily="34" charset="0"/>
                <a:cs typeface="Arial" charset="0"/>
              </a:rPr>
              <a:t>ACTIVE LEARNING</a:t>
            </a:r>
            <a:r>
              <a:rPr lang="en-US" sz="2400" b="0" dirty="0" smtClean="0">
                <a:solidFill>
                  <a:srgbClr val="996633"/>
                </a:solidFill>
                <a:effectLst>
                  <a:outerShdw blurRad="38100" dist="38100" dir="2700000" algn="tl">
                    <a:srgbClr val="C0C0C0"/>
                  </a:outerShdw>
                </a:effectLst>
                <a:latin typeface="Tahoma" pitchFamily="34" charset="0"/>
                <a:cs typeface="Arial" charset="0"/>
              </a:rPr>
              <a:t>   </a:t>
            </a:r>
            <a:r>
              <a:rPr lang="en-US" sz="7100" baseline="-10000" dirty="0" smtClean="0">
                <a:solidFill>
                  <a:srgbClr val="C00000"/>
                </a:solidFill>
                <a:latin typeface="Century" pitchFamily="18" charset="0"/>
                <a:cs typeface="Times New Roman" pitchFamily="18" charset="0"/>
              </a:rPr>
              <a:t>2</a:t>
            </a:r>
            <a:r>
              <a:rPr lang="en-US" sz="2400" b="0" dirty="0" smtClean="0">
                <a:solidFill>
                  <a:srgbClr val="996633"/>
                </a:solidFill>
                <a:effectLst>
                  <a:outerShdw blurRad="38100" dist="38100" dir="2700000" algn="tl">
                    <a:srgbClr val="C0C0C0"/>
                  </a:outerShdw>
                </a:effectLst>
                <a:latin typeface="Tahoma" pitchFamily="34" charset="0"/>
                <a:cs typeface="Arial" charset="0"/>
              </a:rPr>
              <a:t>   </a:t>
            </a:r>
            <a:br>
              <a:rPr lang="en-US" sz="2400" b="0" dirty="0" smtClean="0">
                <a:solidFill>
                  <a:srgbClr val="996633"/>
                </a:solidFill>
                <a:effectLst>
                  <a:outerShdw blurRad="38100" dist="38100" dir="2700000" algn="tl">
                    <a:srgbClr val="C0C0C0"/>
                  </a:outerShdw>
                </a:effectLst>
                <a:latin typeface="Tahoma" pitchFamily="34" charset="0"/>
                <a:cs typeface="Arial" charset="0"/>
              </a:rPr>
            </a:br>
            <a:r>
              <a:rPr lang="en-US" sz="3600" dirty="0" smtClean="0">
                <a:solidFill>
                  <a:srgbClr val="CC9900"/>
                </a:solidFill>
                <a:effectLst>
                  <a:outerShdw blurRad="38100" dist="38100" dir="2700000" algn="tl">
                    <a:srgbClr val="C0C0C0"/>
                  </a:outerShdw>
                </a:effectLst>
                <a:cs typeface="Arial" charset="0"/>
              </a:rPr>
              <a:t>Answers</a:t>
            </a:r>
          </a:p>
        </p:txBody>
      </p:sp>
      <p:sp>
        <p:nvSpPr>
          <p:cNvPr id="7" name="TextBox 6"/>
          <p:cNvSpPr txBox="1"/>
          <p:nvPr/>
        </p:nvSpPr>
        <p:spPr>
          <a:xfrm>
            <a:off x="304800" y="6500422"/>
            <a:ext cx="5649433" cy="338554"/>
          </a:xfrm>
          <a:prstGeom prst="rect">
            <a:avLst/>
          </a:prstGeom>
          <a:noFill/>
        </p:spPr>
        <p:txBody>
          <a:bodyPr wrap="square" rtlCol="0">
            <a:spAutoFit/>
          </a:bodyPr>
          <a:lstStyle/>
          <a:p>
            <a:r>
              <a:rPr lang="en-US" sz="800" i="1" dirty="0" smtClean="0">
                <a:solidFill>
                  <a:srgbClr val="777777"/>
                </a:solidFill>
                <a:latin typeface="Times New Roman" pitchFamily="18" charset="0"/>
                <a:cs typeface="Times New Roman" pitchFamily="18" charset="0"/>
              </a:rPr>
              <a:t>© 2012 </a:t>
            </a:r>
            <a:r>
              <a:rPr lang="en-US" sz="800" i="1" dirty="0" err="1" smtClean="0">
                <a:solidFill>
                  <a:srgbClr val="777777"/>
                </a:solidFill>
                <a:latin typeface="Times New Roman" pitchFamily="18" charset="0"/>
                <a:cs typeface="Times New Roman" pitchFamily="18" charset="0"/>
              </a:rPr>
              <a:t>Cengage</a:t>
            </a:r>
            <a:r>
              <a:rPr lang="en-US" sz="80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i="1" dirty="0">
              <a:solidFill>
                <a:srgbClr val="777777"/>
              </a:solidFill>
              <a:latin typeface="Times New Roman" pitchFamily="18" charset="0"/>
              <a:ea typeface="Verdana" pitchFamily="34" charset="0"/>
              <a:cs typeface="Times New Roman" pitchFamily="18" charset="0"/>
            </a:endParaRPr>
          </a:p>
        </p:txBody>
      </p:sp>
      <p:sp>
        <p:nvSpPr>
          <p:cNvPr id="5" name="Rectangle 2"/>
          <p:cNvSpPr txBox="1">
            <a:spLocks noChangeArrowheads="1"/>
          </p:cNvSpPr>
          <p:nvPr/>
        </p:nvSpPr>
        <p:spPr>
          <a:xfrm>
            <a:off x="608013" y="1425575"/>
            <a:ext cx="8218487" cy="5035550"/>
          </a:xfrm>
          <a:prstGeom prst="rect">
            <a:avLst/>
          </a:prstGeom>
        </p:spPr>
        <p:txBody>
          <a:bodyPr vert="horz" lIns="91440" tIns="45720" rIns="91440" bIns="45720" rtlCol="0">
            <a:normAutofit/>
          </a:bodyPr>
          <a:lstStyle>
            <a:lvl1pPr marL="342900" indent="-342900" algn="l" defTabSz="914400" rtl="0" eaLnBrk="1" latinLnBrk="0" hangingPunct="1">
              <a:lnSpc>
                <a:spcPct val="105000"/>
              </a:lnSpc>
              <a:spcBef>
                <a:spcPts val="1200"/>
              </a:spcBef>
              <a:buClr>
                <a:srgbClr val="A3C167"/>
              </a:buClr>
              <a:buFont typeface="Wingdings" pitchFamily="2" charset="2"/>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lnSpc>
                <a:spcPct val="105000"/>
              </a:lnSpc>
              <a:spcBef>
                <a:spcPts val="300"/>
              </a:spcBef>
              <a:buClr>
                <a:srgbClr val="CC9900"/>
              </a:buClr>
              <a:buFont typeface="Wingdings" pitchFamily="2" charset="2"/>
              <a:buChar char="§"/>
              <a:defRPr sz="2700" kern="1200">
                <a:solidFill>
                  <a:schemeClr val="tx1"/>
                </a:solidFill>
                <a:latin typeface="Arial" pitchFamily="34" charset="0"/>
                <a:ea typeface="+mn-ea"/>
                <a:cs typeface="Arial" pitchFamily="34" charset="0"/>
              </a:defRPr>
            </a:lvl2pPr>
            <a:lvl3pPr marL="1143000" indent="-228600" algn="l" defTabSz="914400" rtl="0" eaLnBrk="1" latinLnBrk="0" hangingPunct="1">
              <a:lnSpc>
                <a:spcPct val="105000"/>
              </a:lnSpc>
              <a:spcBef>
                <a:spcPts val="300"/>
              </a:spcBef>
              <a:buClr>
                <a:schemeClr val="accent4">
                  <a:lumMod val="60000"/>
                  <a:lumOff val="40000"/>
                </a:schemeClr>
              </a:buClr>
              <a:buFont typeface="Wingdings" pitchFamily="2" charset="2"/>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lnSpc>
                <a:spcPct val="105000"/>
              </a:lnSpc>
              <a:spcBef>
                <a:spcPts val="3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lnSpc>
                <a:spcPct val="105000"/>
              </a:lnSpc>
              <a:spcBef>
                <a:spcPts val="3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5425" indent="-225425">
              <a:buClr>
                <a:srgbClr val="003399"/>
              </a:buClr>
              <a:buFont typeface="Wingdings" pitchFamily="2" charset="2"/>
              <a:buNone/>
            </a:pPr>
            <a:r>
              <a:rPr lang="en-US" sz="2700" u="sng" smtClean="0"/>
              <a:t>Determinants of productivity:</a:t>
            </a:r>
            <a:br>
              <a:rPr lang="en-US" sz="2700" u="sng" smtClean="0"/>
            </a:br>
            <a:r>
              <a:rPr lang="en-US" sz="2700" b="1" smtClean="0"/>
              <a:t>K</a:t>
            </a:r>
            <a:r>
              <a:rPr lang="en-US" sz="2700" smtClean="0"/>
              <a:t>/</a:t>
            </a:r>
            <a:r>
              <a:rPr lang="en-US" sz="2700" b="1" smtClean="0"/>
              <a:t>L</a:t>
            </a:r>
            <a:r>
              <a:rPr lang="en-US" sz="2700" smtClean="0"/>
              <a:t>, physical capital per worker </a:t>
            </a:r>
            <a:br>
              <a:rPr lang="en-US" sz="2700" smtClean="0"/>
            </a:br>
            <a:r>
              <a:rPr lang="en-US" sz="2700" b="1" smtClean="0"/>
              <a:t>H</a:t>
            </a:r>
            <a:r>
              <a:rPr lang="en-US" sz="2700" smtClean="0"/>
              <a:t>/</a:t>
            </a:r>
            <a:r>
              <a:rPr lang="en-US" sz="2700" b="1" smtClean="0"/>
              <a:t>L</a:t>
            </a:r>
            <a:r>
              <a:rPr lang="en-US" sz="2700" smtClean="0"/>
              <a:t>, human capital per worker</a:t>
            </a:r>
            <a:br>
              <a:rPr lang="en-US" sz="2700" smtClean="0"/>
            </a:br>
            <a:r>
              <a:rPr lang="en-US" sz="2700" b="1" smtClean="0"/>
              <a:t>N</a:t>
            </a:r>
            <a:r>
              <a:rPr lang="en-US" sz="2700" smtClean="0"/>
              <a:t>/</a:t>
            </a:r>
            <a:r>
              <a:rPr lang="en-US" sz="2700" b="1" smtClean="0"/>
              <a:t>L</a:t>
            </a:r>
            <a:r>
              <a:rPr lang="en-US" sz="2700" smtClean="0"/>
              <a:t>, natural resources per worker </a:t>
            </a:r>
            <a:br>
              <a:rPr lang="en-US" sz="2700" smtClean="0"/>
            </a:br>
            <a:r>
              <a:rPr lang="en-US" sz="2700" b="1" smtClean="0"/>
              <a:t>A</a:t>
            </a:r>
            <a:r>
              <a:rPr lang="en-US" sz="2700" smtClean="0"/>
              <a:t>, technological knowledge</a:t>
            </a:r>
          </a:p>
          <a:p>
            <a:pPr marL="225425" indent="-225425">
              <a:spcBef>
                <a:spcPct val="60000"/>
              </a:spcBef>
              <a:buClr>
                <a:srgbClr val="003399"/>
              </a:buClr>
              <a:buFont typeface="Wingdings" pitchFamily="2" charset="2"/>
              <a:buNone/>
            </a:pPr>
            <a:r>
              <a:rPr lang="en-US" sz="2700" u="sng" smtClean="0"/>
              <a:t>Policies to boost productivity:</a:t>
            </a:r>
          </a:p>
          <a:p>
            <a:pPr marL="795338" lvl="1" indent="-338138">
              <a:spcBef>
                <a:spcPct val="35000"/>
              </a:spcBef>
            </a:pPr>
            <a:r>
              <a:rPr lang="en-US" sz="2500" smtClean="0"/>
              <a:t>Patent laws or grants, to increase </a:t>
            </a:r>
            <a:r>
              <a:rPr lang="en-US" sz="2500" b="1" smtClean="0"/>
              <a:t>A</a:t>
            </a:r>
          </a:p>
          <a:p>
            <a:pPr marL="795338" lvl="1" indent="-338138">
              <a:spcBef>
                <a:spcPct val="35000"/>
              </a:spcBef>
            </a:pPr>
            <a:r>
              <a:rPr lang="en-US" sz="2500" smtClean="0"/>
              <a:t>Control population growth, to increase </a:t>
            </a:r>
            <a:r>
              <a:rPr lang="en-US" sz="2500" b="1" smtClean="0"/>
              <a:t>K</a:t>
            </a:r>
            <a:r>
              <a:rPr lang="en-US" sz="2500" smtClean="0"/>
              <a:t>/</a:t>
            </a:r>
            <a:r>
              <a:rPr lang="en-US" sz="2500" b="1" smtClean="0"/>
              <a:t>L</a:t>
            </a:r>
            <a:endParaRPr lang="en-US" sz="2500" b="1" dirty="0" smtClean="0"/>
          </a:p>
        </p:txBody>
      </p:sp>
    </p:spTree>
    <p:extLst>
      <p:ext uri="{BB962C8B-B14F-4D97-AF65-F5344CB8AC3E}">
        <p14:creationId xmlns:p14="http://schemas.microsoft.com/office/powerpoint/2010/main" xmlns="" val="36786546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left)">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wipe(left)">
                                      <p:cBhvr>
                                        <p:cTn id="1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4"/>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80" name="Rectangle 2"/>
          <p:cNvSpPr>
            <a:spLocks noGrp="1" noChangeArrowheads="1"/>
          </p:cNvSpPr>
          <p:nvPr>
            <p:ph type="title"/>
          </p:nvPr>
        </p:nvSpPr>
        <p:spPr/>
        <p:txBody>
          <a:bodyPr>
            <a:normAutofit fontScale="90000"/>
          </a:bodyPr>
          <a:lstStyle/>
          <a:p>
            <a:pPr eaLnBrk="1" hangingPunct="1"/>
            <a:r>
              <a:rPr lang="en-US" sz="3400" smtClean="0"/>
              <a:t>Are Natural Resources a Limit to Growth?</a:t>
            </a:r>
          </a:p>
        </p:txBody>
      </p:sp>
      <p:sp>
        <p:nvSpPr>
          <p:cNvPr id="50181" name="Rectangle 3"/>
          <p:cNvSpPr>
            <a:spLocks noGrp="1" noChangeArrowheads="1"/>
          </p:cNvSpPr>
          <p:nvPr>
            <p:ph idx="1"/>
          </p:nvPr>
        </p:nvSpPr>
        <p:spPr>
          <a:xfrm>
            <a:off x="457200" y="1219200"/>
            <a:ext cx="8229600" cy="5334000"/>
          </a:xfrm>
        </p:spPr>
        <p:txBody>
          <a:bodyPr>
            <a:normAutofit/>
          </a:bodyPr>
          <a:lstStyle/>
          <a:p>
            <a:pPr eaLnBrk="1" hangingPunct="1"/>
            <a:r>
              <a:rPr lang="en-US" sz="2600" dirty="0" smtClean="0"/>
              <a:t>Some argue that population growth is depleting the Earth’s non-renewable resources, and thus will limit growth in living standards. </a:t>
            </a:r>
          </a:p>
          <a:p>
            <a:pPr eaLnBrk="1" hangingPunct="1"/>
            <a:r>
              <a:rPr lang="en-US" sz="2600" dirty="0" smtClean="0"/>
              <a:t>But technological progress often yields ways to avoid these limits:</a:t>
            </a:r>
          </a:p>
          <a:p>
            <a:pPr lvl="1" eaLnBrk="1" hangingPunct="1"/>
            <a:r>
              <a:rPr lang="en-US" sz="2600" dirty="0" smtClean="0"/>
              <a:t>Hybrid cars use less gas.</a:t>
            </a:r>
          </a:p>
          <a:p>
            <a:pPr lvl="1" eaLnBrk="1" hangingPunct="1"/>
            <a:r>
              <a:rPr lang="en-US" sz="2600" dirty="0" smtClean="0"/>
              <a:t>Better insulation in homes reduces the energy required to heat or cool them.</a:t>
            </a:r>
          </a:p>
          <a:p>
            <a:pPr eaLnBrk="1" hangingPunct="1"/>
            <a:r>
              <a:rPr lang="en-US" sz="2600" dirty="0" smtClean="0"/>
              <a:t>As a resource becomes scarcer, its market price rises, which increases the incentive to conserve it and develop alternatives.</a:t>
            </a:r>
          </a:p>
        </p:txBody>
      </p:sp>
    </p:spTree>
    <p:extLst>
      <p:ext uri="{BB962C8B-B14F-4D97-AF65-F5344CB8AC3E}">
        <p14:creationId xmlns:p14="http://schemas.microsoft.com/office/powerpoint/2010/main" xmlns="" val="42625630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0181">
                                            <p:txEl>
                                              <p:pRg st="0" end="0"/>
                                            </p:txEl>
                                          </p:spTgt>
                                        </p:tgtEl>
                                        <p:attrNameLst>
                                          <p:attrName>style.visibility</p:attrName>
                                        </p:attrNameLst>
                                      </p:cBhvr>
                                      <p:to>
                                        <p:strVal val="visible"/>
                                      </p:to>
                                    </p:set>
                                    <p:animEffect transition="in" filter="wipe(left)">
                                      <p:cBhvr>
                                        <p:cTn id="7" dur="500"/>
                                        <p:tgtEl>
                                          <p:spTgt spid="5018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0181">
                                            <p:txEl>
                                              <p:pRg st="1" end="1"/>
                                            </p:txEl>
                                          </p:spTgt>
                                        </p:tgtEl>
                                        <p:attrNameLst>
                                          <p:attrName>style.visibility</p:attrName>
                                        </p:attrNameLst>
                                      </p:cBhvr>
                                      <p:to>
                                        <p:strVal val="visible"/>
                                      </p:to>
                                    </p:set>
                                    <p:animEffect transition="in" filter="wipe(left)">
                                      <p:cBhvr>
                                        <p:cTn id="12" dur="500"/>
                                        <p:tgtEl>
                                          <p:spTgt spid="5018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0181">
                                            <p:txEl>
                                              <p:pRg st="2" end="2"/>
                                            </p:txEl>
                                          </p:spTgt>
                                        </p:tgtEl>
                                        <p:attrNameLst>
                                          <p:attrName>style.visibility</p:attrName>
                                        </p:attrNameLst>
                                      </p:cBhvr>
                                      <p:to>
                                        <p:strVal val="visible"/>
                                      </p:to>
                                    </p:set>
                                    <p:animEffect transition="in" filter="wipe(left)">
                                      <p:cBhvr>
                                        <p:cTn id="17" dur="500"/>
                                        <p:tgtEl>
                                          <p:spTgt spid="5018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0181">
                                            <p:txEl>
                                              <p:pRg st="3" end="3"/>
                                            </p:txEl>
                                          </p:spTgt>
                                        </p:tgtEl>
                                        <p:attrNameLst>
                                          <p:attrName>style.visibility</p:attrName>
                                        </p:attrNameLst>
                                      </p:cBhvr>
                                      <p:to>
                                        <p:strVal val="visible"/>
                                      </p:to>
                                    </p:set>
                                    <p:animEffect transition="in" filter="wipe(left)">
                                      <p:cBhvr>
                                        <p:cTn id="22" dur="500"/>
                                        <p:tgtEl>
                                          <p:spTgt spid="5018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0181">
                                            <p:txEl>
                                              <p:pRg st="4" end="4"/>
                                            </p:txEl>
                                          </p:spTgt>
                                        </p:tgtEl>
                                        <p:attrNameLst>
                                          <p:attrName>style.visibility</p:attrName>
                                        </p:attrNameLst>
                                      </p:cBhvr>
                                      <p:to>
                                        <p:strVal val="visible"/>
                                      </p:to>
                                    </p:set>
                                    <p:animEffect transition="in" filter="wipe(left)">
                                      <p:cBhvr>
                                        <p:cTn id="27" dur="500"/>
                                        <p:tgtEl>
                                          <p:spTgt spid="5018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1" grpId="0" build="p" bldLvl="4"/>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4" name="Rectangle 2"/>
          <p:cNvSpPr>
            <a:spLocks noGrp="1" noChangeArrowheads="1"/>
          </p:cNvSpPr>
          <p:nvPr>
            <p:ph type="title"/>
          </p:nvPr>
        </p:nvSpPr>
        <p:spPr/>
        <p:txBody>
          <a:bodyPr/>
          <a:lstStyle/>
          <a:p>
            <a:pPr eaLnBrk="1" hangingPunct="1"/>
            <a:r>
              <a:rPr lang="en-US" smtClean="0"/>
              <a:t>CONCLUSION</a:t>
            </a:r>
          </a:p>
        </p:txBody>
      </p:sp>
      <p:sp>
        <p:nvSpPr>
          <p:cNvPr id="51205" name="Rectangle 3"/>
          <p:cNvSpPr>
            <a:spLocks noGrp="1" noChangeArrowheads="1"/>
          </p:cNvSpPr>
          <p:nvPr>
            <p:ph idx="1"/>
          </p:nvPr>
        </p:nvSpPr>
        <p:spPr/>
        <p:txBody>
          <a:bodyPr/>
          <a:lstStyle/>
          <a:p>
            <a:pPr eaLnBrk="1" hangingPunct="1"/>
            <a:r>
              <a:rPr lang="en-US" sz="2700" smtClean="0"/>
              <a:t>In the long run, living standards are determined by productivity.  </a:t>
            </a:r>
          </a:p>
          <a:p>
            <a:pPr eaLnBrk="1" hangingPunct="1"/>
            <a:r>
              <a:rPr lang="en-US" sz="2700" smtClean="0"/>
              <a:t>Policies that affect the determinants of productivity will therefore affect the next generation’s living standards.  </a:t>
            </a:r>
          </a:p>
          <a:p>
            <a:pPr eaLnBrk="1" hangingPunct="1"/>
            <a:r>
              <a:rPr lang="en-US" sz="2700" smtClean="0"/>
              <a:t>One of these determinants is saving and investment.  </a:t>
            </a:r>
          </a:p>
          <a:p>
            <a:pPr eaLnBrk="1" hangingPunct="1"/>
            <a:r>
              <a:rPr lang="en-US" sz="2700" smtClean="0"/>
              <a:t>In the next chapter, we will learn how saving and investment are determined, and how policies can affect them.  </a:t>
            </a:r>
          </a:p>
        </p:txBody>
      </p:sp>
    </p:spTree>
    <p:extLst>
      <p:ext uri="{BB962C8B-B14F-4D97-AF65-F5344CB8AC3E}">
        <p14:creationId xmlns:p14="http://schemas.microsoft.com/office/powerpoint/2010/main" xmlns="" val="34822893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205">
                                            <p:txEl>
                                              <p:pRg st="0" end="0"/>
                                            </p:txEl>
                                          </p:spTgt>
                                        </p:tgtEl>
                                        <p:attrNameLst>
                                          <p:attrName>style.visibility</p:attrName>
                                        </p:attrNameLst>
                                      </p:cBhvr>
                                      <p:to>
                                        <p:strVal val="visible"/>
                                      </p:to>
                                    </p:set>
                                    <p:animEffect transition="in" filter="wipe(left)">
                                      <p:cBhvr>
                                        <p:cTn id="7" dur="500"/>
                                        <p:tgtEl>
                                          <p:spTgt spid="5120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1205">
                                            <p:txEl>
                                              <p:pRg st="1" end="1"/>
                                            </p:txEl>
                                          </p:spTgt>
                                        </p:tgtEl>
                                        <p:attrNameLst>
                                          <p:attrName>style.visibility</p:attrName>
                                        </p:attrNameLst>
                                      </p:cBhvr>
                                      <p:to>
                                        <p:strVal val="visible"/>
                                      </p:to>
                                    </p:set>
                                    <p:animEffect transition="in" filter="wipe(left)">
                                      <p:cBhvr>
                                        <p:cTn id="12" dur="500"/>
                                        <p:tgtEl>
                                          <p:spTgt spid="5120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1205">
                                            <p:txEl>
                                              <p:pRg st="2" end="2"/>
                                            </p:txEl>
                                          </p:spTgt>
                                        </p:tgtEl>
                                        <p:attrNameLst>
                                          <p:attrName>style.visibility</p:attrName>
                                        </p:attrNameLst>
                                      </p:cBhvr>
                                      <p:to>
                                        <p:strVal val="visible"/>
                                      </p:to>
                                    </p:set>
                                    <p:animEffect transition="in" filter="wipe(left)">
                                      <p:cBhvr>
                                        <p:cTn id="17" dur="500"/>
                                        <p:tgtEl>
                                          <p:spTgt spid="5120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1205">
                                            <p:txEl>
                                              <p:pRg st="3" end="3"/>
                                            </p:txEl>
                                          </p:spTgt>
                                        </p:tgtEl>
                                        <p:attrNameLst>
                                          <p:attrName>style.visibility</p:attrName>
                                        </p:attrNameLst>
                                      </p:cBhvr>
                                      <p:to>
                                        <p:strVal val="visible"/>
                                      </p:to>
                                    </p:set>
                                    <p:animEffect transition="in" filter="wipe(left)">
                                      <p:cBhvr>
                                        <p:cTn id="22" dur="500"/>
                                        <p:tgtEl>
                                          <p:spTgt spid="5120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5" grpId="0" build="p" bldLvl="4"/>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rgbClr val="EEE8C4">
            <a:alpha val="80000"/>
          </a:srgbClr>
        </a:solidFill>
        <a:effectLst/>
      </p:bgPr>
    </p:bg>
    <p:spTree>
      <p:nvGrpSpPr>
        <p:cNvPr id="1" name=""/>
        <p:cNvGrpSpPr/>
        <p:nvPr/>
      </p:nvGrpSpPr>
      <p:grpSpPr>
        <a:xfrm>
          <a:off x="0" y="0"/>
          <a:ext cx="0" cy="0"/>
          <a:chOff x="0" y="0"/>
          <a:chExt cx="0" cy="0"/>
        </a:xfrm>
      </p:grpSpPr>
      <p:sp>
        <p:nvSpPr>
          <p:cNvPr id="33794" name="Rectangle 8"/>
          <p:cNvSpPr>
            <a:spLocks noChangeArrowheads="1"/>
          </p:cNvSpPr>
          <p:nvPr/>
        </p:nvSpPr>
        <p:spPr bwMode="auto">
          <a:xfrm>
            <a:off x="0" y="0"/>
            <a:ext cx="304800" cy="6858000"/>
          </a:xfrm>
          <a:prstGeom prst="rect">
            <a:avLst/>
          </a:prstGeom>
          <a:solidFill>
            <a:srgbClr val="AE1237"/>
          </a:solidFill>
          <a:ln w="9525">
            <a:noFill/>
            <a:miter lim="800000"/>
            <a:headEnd/>
            <a:tailEnd/>
          </a:ln>
        </p:spPr>
        <p:txBody>
          <a:bodyPr wrap="none" anchor="ctr"/>
          <a:lstStyle/>
          <a:p>
            <a:pPr fontAlgn="base">
              <a:spcBef>
                <a:spcPct val="0"/>
              </a:spcBef>
              <a:spcAft>
                <a:spcPct val="0"/>
              </a:spcAft>
            </a:pPr>
            <a:endParaRPr lang="en-US" smtClean="0">
              <a:solidFill>
                <a:srgbClr val="000000"/>
              </a:solidFill>
              <a:cs typeface="Arial" charset="0"/>
            </a:endParaRPr>
          </a:p>
        </p:txBody>
      </p:sp>
      <p:sp>
        <p:nvSpPr>
          <p:cNvPr id="73732" name="Rectangle 4"/>
          <p:cNvSpPr>
            <a:spLocks noGrp="1" noChangeArrowheads="1"/>
          </p:cNvSpPr>
          <p:nvPr>
            <p:ph type="title"/>
          </p:nvPr>
        </p:nvSpPr>
        <p:spPr>
          <a:xfrm>
            <a:off x="533400" y="188912"/>
            <a:ext cx="8458200" cy="725488"/>
          </a:xfrm>
          <a:solidFill>
            <a:srgbClr val="CACA92">
              <a:alpha val="50000"/>
            </a:srgbClr>
          </a:solidFill>
        </p:spPr>
        <p:txBody>
          <a:bodyPr bIns="0" anchor="b">
            <a:noAutofit/>
          </a:bodyPr>
          <a:lstStyle/>
          <a:p>
            <a:pPr algn="l" eaLnBrk="1" hangingPunct="1">
              <a:lnSpc>
                <a:spcPct val="105000"/>
              </a:lnSpc>
              <a:defRPr/>
            </a:pPr>
            <a:r>
              <a:rPr lang="en-US" sz="3000" spc="500" dirty="0" smtClean="0">
                <a:solidFill>
                  <a:srgbClr val="960000"/>
                </a:solidFill>
                <a:latin typeface="Arial" pitchFamily="34" charset="0"/>
                <a:cs typeface="Arial" pitchFamily="34" charset="0"/>
              </a:rPr>
              <a:t>SUMMARY</a:t>
            </a:r>
          </a:p>
        </p:txBody>
      </p:sp>
      <p:sp>
        <p:nvSpPr>
          <p:cNvPr id="36" name="Content Placeholder 2"/>
          <p:cNvSpPr>
            <a:spLocks noGrp="1"/>
          </p:cNvSpPr>
          <p:nvPr>
            <p:ph idx="1"/>
          </p:nvPr>
        </p:nvSpPr>
        <p:spPr>
          <a:xfrm>
            <a:off x="457200" y="1371600"/>
            <a:ext cx="8229600" cy="5105400"/>
          </a:xfrm>
        </p:spPr>
        <p:txBody>
          <a:bodyPr>
            <a:normAutofit/>
          </a:bodyPr>
          <a:lstStyle/>
          <a:p>
            <a:pPr>
              <a:buClrTx/>
              <a:buSzPct val="120000"/>
              <a:buFont typeface="Arial" pitchFamily="34" charset="0"/>
              <a:buChar char="•"/>
            </a:pPr>
            <a:r>
              <a:rPr lang="en-US" dirty="0"/>
              <a:t>There are great differences across countries in living standards and growth rates.  </a:t>
            </a:r>
          </a:p>
          <a:p>
            <a:pPr>
              <a:buClrTx/>
              <a:buSzPct val="120000"/>
              <a:buFont typeface="Arial" pitchFamily="34" charset="0"/>
              <a:buChar char="•"/>
            </a:pPr>
            <a:r>
              <a:rPr lang="en-US" dirty="0"/>
              <a:t>Productivity (output per unit of labor) is the main determinant of living standards in the long run. </a:t>
            </a:r>
          </a:p>
          <a:p>
            <a:pPr>
              <a:buClrTx/>
              <a:buSzPct val="120000"/>
              <a:buFont typeface="Arial" pitchFamily="34" charset="0"/>
              <a:buChar char="•"/>
            </a:pPr>
            <a:r>
              <a:rPr lang="en-US" dirty="0"/>
              <a:t>Productivity depends on physical and human capital per worker, natural resources per worker, and technological knowledge.  </a:t>
            </a:r>
          </a:p>
          <a:p>
            <a:pPr>
              <a:buClrTx/>
              <a:buSzPct val="120000"/>
              <a:buFont typeface="Arial" pitchFamily="34" charset="0"/>
              <a:buChar char="•"/>
            </a:pPr>
            <a:r>
              <a:rPr lang="en-US" dirty="0"/>
              <a:t>Growth in these </a:t>
            </a:r>
            <a:r>
              <a:rPr lang="en-US" dirty="0" smtClean="0"/>
              <a:t>factors—especially technological progress—causes </a:t>
            </a:r>
            <a:r>
              <a:rPr lang="en-US" dirty="0"/>
              <a:t>growth in living standards over the long run.</a:t>
            </a:r>
            <a:endParaRPr lang="en-US" dirty="0" smtClean="0"/>
          </a:p>
        </p:txBody>
      </p:sp>
      <p:sp>
        <p:nvSpPr>
          <p:cNvPr id="7" name="TextBox 6"/>
          <p:cNvSpPr txBox="1"/>
          <p:nvPr/>
        </p:nvSpPr>
        <p:spPr>
          <a:xfrm>
            <a:off x="304800" y="6500422"/>
            <a:ext cx="5649433" cy="338554"/>
          </a:xfrm>
          <a:prstGeom prst="rect">
            <a:avLst/>
          </a:prstGeom>
          <a:noFill/>
        </p:spPr>
        <p:txBody>
          <a:bodyPr wrap="square" rtlCol="0">
            <a:spAutoFit/>
          </a:bodyPr>
          <a:lstStyle/>
          <a:p>
            <a:r>
              <a:rPr lang="en-US" sz="800" b="0" i="1" dirty="0" smtClean="0">
                <a:solidFill>
                  <a:srgbClr val="777777"/>
                </a:solidFill>
                <a:latin typeface="Times New Roman" pitchFamily="18" charset="0"/>
                <a:cs typeface="Times New Roman" pitchFamily="18" charset="0"/>
              </a:rPr>
              <a:t>© 2012 </a:t>
            </a:r>
            <a:r>
              <a:rPr lang="en-US" sz="800" b="0" i="1" dirty="0" err="1" smtClean="0">
                <a:solidFill>
                  <a:srgbClr val="777777"/>
                </a:solidFill>
                <a:latin typeface="Times New Roman" pitchFamily="18" charset="0"/>
                <a:cs typeface="Times New Roman" pitchFamily="18" charset="0"/>
              </a:rPr>
              <a:t>Cengage</a:t>
            </a:r>
            <a:r>
              <a:rPr lang="en-US" sz="800" b="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rgbClr val="EEE8C4">
            <a:alpha val="80000"/>
          </a:srgbClr>
        </a:solidFill>
        <a:effectLst/>
      </p:bgPr>
    </p:bg>
    <p:spTree>
      <p:nvGrpSpPr>
        <p:cNvPr id="1" name=""/>
        <p:cNvGrpSpPr/>
        <p:nvPr/>
      </p:nvGrpSpPr>
      <p:grpSpPr>
        <a:xfrm>
          <a:off x="0" y="0"/>
          <a:ext cx="0" cy="0"/>
          <a:chOff x="0" y="0"/>
          <a:chExt cx="0" cy="0"/>
        </a:xfrm>
      </p:grpSpPr>
      <p:sp>
        <p:nvSpPr>
          <p:cNvPr id="33794" name="Rectangle 8"/>
          <p:cNvSpPr>
            <a:spLocks noChangeArrowheads="1"/>
          </p:cNvSpPr>
          <p:nvPr/>
        </p:nvSpPr>
        <p:spPr bwMode="auto">
          <a:xfrm>
            <a:off x="0" y="0"/>
            <a:ext cx="304800" cy="6858000"/>
          </a:xfrm>
          <a:prstGeom prst="rect">
            <a:avLst/>
          </a:prstGeom>
          <a:solidFill>
            <a:srgbClr val="AE1237"/>
          </a:solidFill>
          <a:ln w="9525">
            <a:noFill/>
            <a:miter lim="800000"/>
            <a:headEnd/>
            <a:tailEnd/>
          </a:ln>
        </p:spPr>
        <p:txBody>
          <a:bodyPr wrap="none" anchor="ctr"/>
          <a:lstStyle/>
          <a:p>
            <a:pPr fontAlgn="base">
              <a:spcBef>
                <a:spcPct val="0"/>
              </a:spcBef>
              <a:spcAft>
                <a:spcPct val="0"/>
              </a:spcAft>
            </a:pPr>
            <a:endParaRPr lang="en-US" smtClean="0">
              <a:solidFill>
                <a:srgbClr val="000000"/>
              </a:solidFill>
              <a:cs typeface="Arial" charset="0"/>
            </a:endParaRPr>
          </a:p>
        </p:txBody>
      </p:sp>
      <p:sp>
        <p:nvSpPr>
          <p:cNvPr id="73732" name="Rectangle 4"/>
          <p:cNvSpPr>
            <a:spLocks noGrp="1" noChangeArrowheads="1"/>
          </p:cNvSpPr>
          <p:nvPr>
            <p:ph type="title"/>
          </p:nvPr>
        </p:nvSpPr>
        <p:spPr>
          <a:xfrm>
            <a:off x="533400" y="188912"/>
            <a:ext cx="8458200" cy="725488"/>
          </a:xfrm>
          <a:solidFill>
            <a:srgbClr val="CACA92">
              <a:alpha val="50000"/>
            </a:srgbClr>
          </a:solidFill>
        </p:spPr>
        <p:txBody>
          <a:bodyPr bIns="0" anchor="b">
            <a:noAutofit/>
          </a:bodyPr>
          <a:lstStyle/>
          <a:p>
            <a:pPr algn="l" eaLnBrk="1" hangingPunct="1">
              <a:lnSpc>
                <a:spcPct val="105000"/>
              </a:lnSpc>
              <a:defRPr/>
            </a:pPr>
            <a:r>
              <a:rPr lang="en-US" sz="3000" spc="500" dirty="0" smtClean="0">
                <a:solidFill>
                  <a:srgbClr val="960000"/>
                </a:solidFill>
                <a:latin typeface="Arial" pitchFamily="34" charset="0"/>
                <a:cs typeface="Arial" pitchFamily="34" charset="0"/>
              </a:rPr>
              <a:t>SUMMARY</a:t>
            </a:r>
          </a:p>
        </p:txBody>
      </p:sp>
      <p:sp>
        <p:nvSpPr>
          <p:cNvPr id="36" name="Content Placeholder 2"/>
          <p:cNvSpPr>
            <a:spLocks noGrp="1"/>
          </p:cNvSpPr>
          <p:nvPr>
            <p:ph idx="1"/>
          </p:nvPr>
        </p:nvSpPr>
        <p:spPr>
          <a:xfrm>
            <a:off x="457200" y="1371600"/>
            <a:ext cx="8229600" cy="5105400"/>
          </a:xfrm>
        </p:spPr>
        <p:txBody>
          <a:bodyPr>
            <a:normAutofit lnSpcReduction="10000"/>
          </a:bodyPr>
          <a:lstStyle/>
          <a:p>
            <a:pPr>
              <a:buClrTx/>
              <a:buSzPct val="120000"/>
              <a:buFont typeface="Arial" pitchFamily="34" charset="0"/>
              <a:buChar char="•"/>
            </a:pPr>
            <a:r>
              <a:rPr lang="en-US" dirty="0"/>
              <a:t>Policies can affect the following, each of which has important effects on growth</a:t>
            </a:r>
            <a:r>
              <a:rPr lang="en-US" dirty="0" smtClean="0"/>
              <a:t>:</a:t>
            </a:r>
          </a:p>
          <a:p>
            <a:pPr lvl="1">
              <a:buSzPct val="120000"/>
              <a:buFont typeface="Arial" pitchFamily="34" charset="0"/>
              <a:buChar char="•"/>
            </a:pPr>
            <a:r>
              <a:rPr lang="en-US" dirty="0" smtClean="0"/>
              <a:t>Saving </a:t>
            </a:r>
            <a:r>
              <a:rPr lang="en-US" dirty="0"/>
              <a:t>and </a:t>
            </a:r>
            <a:r>
              <a:rPr lang="en-US" dirty="0" smtClean="0"/>
              <a:t>investment</a:t>
            </a:r>
          </a:p>
          <a:p>
            <a:pPr lvl="1">
              <a:buSzPct val="120000"/>
              <a:buFont typeface="Arial" pitchFamily="34" charset="0"/>
              <a:buChar char="•"/>
            </a:pPr>
            <a:r>
              <a:rPr lang="en-US" dirty="0" smtClean="0"/>
              <a:t>International </a:t>
            </a:r>
            <a:r>
              <a:rPr lang="en-US" dirty="0"/>
              <a:t>trade</a:t>
            </a:r>
          </a:p>
          <a:p>
            <a:pPr lvl="1">
              <a:buSzPct val="120000"/>
              <a:buFont typeface="Arial" pitchFamily="34" charset="0"/>
              <a:buChar char="•"/>
            </a:pPr>
            <a:r>
              <a:rPr lang="en-US" dirty="0"/>
              <a:t>Education, health &amp; nutrition</a:t>
            </a:r>
          </a:p>
          <a:p>
            <a:pPr lvl="1">
              <a:buSzPct val="120000"/>
              <a:buFont typeface="Arial" pitchFamily="34" charset="0"/>
              <a:buChar char="•"/>
            </a:pPr>
            <a:r>
              <a:rPr lang="en-US" dirty="0"/>
              <a:t>Property rights and political stability</a:t>
            </a:r>
          </a:p>
          <a:p>
            <a:pPr lvl="1">
              <a:buSzPct val="120000"/>
              <a:buFont typeface="Arial" pitchFamily="34" charset="0"/>
              <a:buChar char="•"/>
            </a:pPr>
            <a:r>
              <a:rPr lang="en-US" dirty="0"/>
              <a:t>Research and development</a:t>
            </a:r>
          </a:p>
          <a:p>
            <a:pPr lvl="1">
              <a:buSzPct val="120000"/>
              <a:buFont typeface="Arial" pitchFamily="34" charset="0"/>
              <a:buChar char="•"/>
            </a:pPr>
            <a:r>
              <a:rPr lang="en-US" dirty="0"/>
              <a:t>Population growth</a:t>
            </a:r>
          </a:p>
          <a:p>
            <a:pPr>
              <a:buClrTx/>
              <a:buSzPct val="120000"/>
              <a:buFont typeface="Arial" pitchFamily="34" charset="0"/>
              <a:buChar char="•"/>
            </a:pPr>
            <a:r>
              <a:rPr lang="en-US" dirty="0"/>
              <a:t>Because of diminishing returns to capital, </a:t>
            </a:r>
            <a:br>
              <a:rPr lang="en-US" dirty="0"/>
            </a:br>
            <a:r>
              <a:rPr lang="en-US" dirty="0"/>
              <a:t>growth from investment eventually slows down, </a:t>
            </a:r>
            <a:br>
              <a:rPr lang="en-US" dirty="0"/>
            </a:br>
            <a:r>
              <a:rPr lang="en-US" dirty="0"/>
              <a:t>and poor countries may “catch up” to rich ones. </a:t>
            </a:r>
          </a:p>
        </p:txBody>
      </p:sp>
      <p:sp>
        <p:nvSpPr>
          <p:cNvPr id="7" name="TextBox 6"/>
          <p:cNvSpPr txBox="1"/>
          <p:nvPr/>
        </p:nvSpPr>
        <p:spPr>
          <a:xfrm>
            <a:off x="304800" y="6500422"/>
            <a:ext cx="5649433" cy="338554"/>
          </a:xfrm>
          <a:prstGeom prst="rect">
            <a:avLst/>
          </a:prstGeom>
          <a:noFill/>
        </p:spPr>
        <p:txBody>
          <a:bodyPr wrap="square" rtlCol="0">
            <a:spAutoFit/>
          </a:bodyPr>
          <a:lstStyle/>
          <a:p>
            <a:r>
              <a:rPr lang="en-US" sz="800" b="0" i="1" dirty="0" smtClean="0">
                <a:solidFill>
                  <a:srgbClr val="777777"/>
                </a:solidFill>
                <a:latin typeface="Times New Roman" pitchFamily="18" charset="0"/>
                <a:cs typeface="Times New Roman" pitchFamily="18" charset="0"/>
              </a:rPr>
              <a:t>© 2012 </a:t>
            </a:r>
            <a:r>
              <a:rPr lang="en-US" sz="800" b="0" i="1" dirty="0" err="1" smtClean="0">
                <a:solidFill>
                  <a:srgbClr val="777777"/>
                </a:solidFill>
                <a:latin typeface="Times New Roman" pitchFamily="18" charset="0"/>
                <a:cs typeface="Times New Roman" pitchFamily="18" charset="0"/>
              </a:rPr>
              <a:t>Cengage</a:t>
            </a:r>
            <a:r>
              <a:rPr lang="en-US" sz="800" b="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663300"/>
            </a:gs>
            <a:gs pos="100000">
              <a:schemeClr val="tx1"/>
            </a:gs>
          </a:gsLst>
          <a:lin ang="2700000" scaled="1"/>
        </a:gradFill>
        <a:effectLst/>
      </p:bgPr>
    </p:bg>
    <p:spTree>
      <p:nvGrpSpPr>
        <p:cNvPr id="1" name=""/>
        <p:cNvGrpSpPr/>
        <p:nvPr/>
      </p:nvGrpSpPr>
      <p:grpSpPr>
        <a:xfrm>
          <a:off x="0" y="0"/>
          <a:ext cx="0" cy="0"/>
          <a:chOff x="0" y="0"/>
          <a:chExt cx="0" cy="0"/>
        </a:xfrm>
      </p:grpSpPr>
      <p:pic>
        <p:nvPicPr>
          <p:cNvPr id="10242" name="Picture 5" descr="25"/>
          <p:cNvPicPr>
            <a:picLocks noChangeAspect="1" noChangeArrowheads="1"/>
          </p:cNvPicPr>
          <p:nvPr/>
        </p:nvPicPr>
        <p:blipFill>
          <a:blip r:embed="rId3" cstate="print">
            <a:extLst>
              <a:ext uri="{28A0092B-C50C-407E-A947-70E740481C1C}">
                <a14:useLocalDpi xmlns:a14="http://schemas.microsoft.com/office/drawing/2010/main" xmlns="" val="0"/>
              </a:ext>
            </a:extLst>
          </a:blip>
          <a:srcRect l="6737" t="1237" r="4210" b="2475"/>
          <a:stretch>
            <a:fillRect/>
          </a:stretch>
        </p:blipFill>
        <p:spPr bwMode="auto">
          <a:xfrm>
            <a:off x="1314450" y="203200"/>
            <a:ext cx="7629525" cy="5614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3" name="Rectangle 3"/>
          <p:cNvSpPr>
            <a:spLocks noGrp="1" noChangeArrowheads="1"/>
          </p:cNvSpPr>
          <p:nvPr>
            <p:ph type="title" idx="4294967295"/>
          </p:nvPr>
        </p:nvSpPr>
        <p:spPr>
          <a:xfrm>
            <a:off x="0" y="144463"/>
            <a:ext cx="7940675" cy="884237"/>
          </a:xfrm>
          <a:effectLst>
            <a:outerShdw dist="35921" dir="2700000" algn="ctr" rotWithShape="0">
              <a:schemeClr val="tx1"/>
            </a:outerShdw>
          </a:effectLst>
        </p:spPr>
        <p:txBody>
          <a:bodyPr>
            <a:normAutofit fontScale="90000"/>
          </a:bodyPr>
          <a:lstStyle/>
          <a:p>
            <a:pPr algn="l" eaLnBrk="1" hangingPunct="1"/>
            <a:r>
              <a:rPr lang="en-US" sz="3200" i="1" smtClean="0">
                <a:solidFill>
                  <a:schemeClr val="bg1"/>
                </a:solidFill>
                <a:latin typeface="Arial" charset="0"/>
              </a:rPr>
              <a:t>A typical family with all their possessions in Mali, a poor country</a:t>
            </a:r>
          </a:p>
        </p:txBody>
      </p:sp>
      <p:sp>
        <p:nvSpPr>
          <p:cNvPr id="88070" name="Rectangle 6"/>
          <p:cNvSpPr>
            <a:spLocks noChangeArrowheads="1"/>
          </p:cNvSpPr>
          <p:nvPr/>
        </p:nvSpPr>
        <p:spPr bwMode="auto">
          <a:xfrm>
            <a:off x="222250" y="5368925"/>
            <a:ext cx="5475288" cy="13335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fontAlgn="base">
              <a:spcBef>
                <a:spcPct val="10000"/>
              </a:spcBef>
              <a:spcAft>
                <a:spcPct val="0"/>
              </a:spcAft>
              <a:buClr>
                <a:srgbClr val="808080"/>
              </a:buClr>
              <a:buSzPct val="120000"/>
              <a:tabLst>
                <a:tab pos="3490913" algn="l"/>
              </a:tabLst>
            </a:pPr>
            <a:r>
              <a:rPr lang="en-US" sz="2500" smtClean="0">
                <a:solidFill>
                  <a:srgbClr val="FFFFFF"/>
                </a:solidFill>
                <a:cs typeface="Arial" charset="0"/>
              </a:rPr>
              <a:t>GDP per capita: 	$1,090</a:t>
            </a:r>
          </a:p>
          <a:p>
            <a:pPr marL="342900" indent="-342900" fontAlgn="base">
              <a:spcBef>
                <a:spcPct val="10000"/>
              </a:spcBef>
              <a:spcAft>
                <a:spcPct val="0"/>
              </a:spcAft>
              <a:buClr>
                <a:srgbClr val="808080"/>
              </a:buClr>
              <a:buSzPct val="120000"/>
              <a:tabLst>
                <a:tab pos="3490913" algn="l"/>
              </a:tabLst>
            </a:pPr>
            <a:r>
              <a:rPr lang="en-US" sz="2500" smtClean="0">
                <a:solidFill>
                  <a:srgbClr val="FFFFFF"/>
                </a:solidFill>
                <a:cs typeface="Arial" charset="0"/>
              </a:rPr>
              <a:t>Life expectancy:  	52 years</a:t>
            </a:r>
          </a:p>
          <a:p>
            <a:pPr marL="342900" indent="-342900" fontAlgn="base">
              <a:spcBef>
                <a:spcPct val="10000"/>
              </a:spcBef>
              <a:spcAft>
                <a:spcPct val="0"/>
              </a:spcAft>
              <a:buClr>
                <a:srgbClr val="808080"/>
              </a:buClr>
              <a:buSzPct val="120000"/>
              <a:tabLst>
                <a:tab pos="3490913" algn="l"/>
              </a:tabLst>
            </a:pPr>
            <a:r>
              <a:rPr lang="en-US" sz="2500" smtClean="0">
                <a:solidFill>
                  <a:srgbClr val="FFFFFF"/>
                </a:solidFill>
                <a:cs typeface="Arial" charset="0"/>
              </a:rPr>
              <a:t>Adult literacy: 	46%</a:t>
            </a:r>
          </a:p>
        </p:txBody>
      </p:sp>
    </p:spTree>
    <p:extLst>
      <p:ext uri="{BB962C8B-B14F-4D97-AF65-F5344CB8AC3E}">
        <p14:creationId xmlns:p14="http://schemas.microsoft.com/office/powerpoint/2010/main" xmlns="" val="22317482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8070"/>
                                        </p:tgtEl>
                                        <p:attrNameLst>
                                          <p:attrName>style.visibility</p:attrName>
                                        </p:attrNameLst>
                                      </p:cBhvr>
                                      <p:to>
                                        <p:strVal val="visible"/>
                                      </p:to>
                                    </p:set>
                                    <p:animEffect transition="in" filter="fade">
                                      <p:cBhvr>
                                        <p:cTn id="7" dur="1000"/>
                                        <p:tgtEl>
                                          <p:spTgt spid="88070"/>
                                        </p:tgtEl>
                                      </p:cBhvr>
                                    </p:animEffect>
                                    <p:anim calcmode="lin" valueType="num">
                                      <p:cBhvr>
                                        <p:cTn id="8" dur="1000" fill="hold"/>
                                        <p:tgtEl>
                                          <p:spTgt spid="88070"/>
                                        </p:tgtEl>
                                        <p:attrNameLst>
                                          <p:attrName>ppt_x</p:attrName>
                                        </p:attrNameLst>
                                      </p:cBhvr>
                                      <p:tavLst>
                                        <p:tav tm="0">
                                          <p:val>
                                            <p:strVal val="#ppt_x"/>
                                          </p:val>
                                        </p:tav>
                                        <p:tav tm="100000">
                                          <p:val>
                                            <p:strVal val="#ppt_x"/>
                                          </p:val>
                                        </p:tav>
                                      </p:tavLst>
                                    </p:anim>
                                    <p:anim calcmode="lin" valueType="num">
                                      <p:cBhvr>
                                        <p:cTn id="9" dur="1000" fill="hold"/>
                                        <p:tgtEl>
                                          <p:spTgt spid="880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0"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570" name="Rectangle 74"/>
          <p:cNvSpPr>
            <a:spLocks noChangeArrowheads="1"/>
          </p:cNvSpPr>
          <p:nvPr/>
        </p:nvSpPr>
        <p:spPr bwMode="auto">
          <a:xfrm>
            <a:off x="5462588" y="1103313"/>
            <a:ext cx="1282700" cy="5522912"/>
          </a:xfrm>
          <a:prstGeom prst="rect">
            <a:avLst/>
          </a:prstGeom>
          <a:solidFill>
            <a:srgbClr val="FFCCCC"/>
          </a:solidFill>
          <a:ln w="38100">
            <a:solidFill>
              <a:srgbClr val="FF0066"/>
            </a:solidFill>
            <a:miter lim="800000"/>
            <a:headEnd/>
            <a:tailEnd/>
          </a:ln>
        </p:spPr>
        <p:txBody>
          <a:bodyPr wrap="none" anchor="ctr"/>
          <a:lstStyle/>
          <a:p>
            <a:endParaRPr lang="en-US">
              <a:cs typeface="Arial" charset="0"/>
            </a:endParaRPr>
          </a:p>
        </p:txBody>
      </p:sp>
      <p:graphicFrame>
        <p:nvGraphicFramePr>
          <p:cNvPr id="106578" name="Group 82"/>
          <p:cNvGraphicFramePr>
            <a:graphicFrameLocks noGrp="1"/>
          </p:cNvGraphicFramePr>
          <p:nvPr>
            <p:extLst>
              <p:ext uri="{D42A27DB-BD31-4B8C-83A1-F6EECF244321}">
                <p14:modId xmlns:p14="http://schemas.microsoft.com/office/powerpoint/2010/main" xmlns="" val="1325488885"/>
              </p:ext>
            </p:extLst>
          </p:nvPr>
        </p:nvGraphicFramePr>
        <p:xfrm>
          <a:off x="2963863" y="247650"/>
          <a:ext cx="5929312" cy="6391280"/>
        </p:xfrm>
        <a:graphic>
          <a:graphicData uri="http://schemas.openxmlformats.org/drawingml/2006/table">
            <a:tbl>
              <a:tblPr/>
              <a:tblGrid>
                <a:gridCol w="2187575"/>
                <a:gridCol w="1828800"/>
                <a:gridCol w="1912937"/>
              </a:tblGrid>
              <a:tr h="839786">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2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200" b="1" i="1" u="none" strike="noStrike" cap="none" normalizeH="0" baseline="0" dirty="0" smtClean="0">
                          <a:ln>
                            <a:noFill/>
                          </a:ln>
                          <a:solidFill>
                            <a:srgbClr val="800000"/>
                          </a:solidFill>
                          <a:effectLst/>
                          <a:latin typeface="Arial" charset="0"/>
                        </a:rPr>
                        <a:t>GDP per capita, 2009</a:t>
                      </a:r>
                      <a:endParaRPr kumimoji="0" lang="en-US" sz="22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200" b="1" i="1" u="none" strike="noStrike" cap="none" normalizeH="0" baseline="0" dirty="0" smtClean="0">
                          <a:ln>
                            <a:noFill/>
                          </a:ln>
                          <a:solidFill>
                            <a:srgbClr val="800000"/>
                          </a:solidFill>
                          <a:effectLst/>
                          <a:latin typeface="Arial" charset="0"/>
                        </a:rPr>
                        <a:t>Growth rate, 1970–2009</a:t>
                      </a:r>
                      <a:endParaRPr kumimoji="0" lang="en-US" sz="22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algn="l" fontAlgn="b"/>
                      <a:r>
                        <a:rPr lang="en-US" sz="2200" b="0" i="0" u="none" strike="noStrike" dirty="0">
                          <a:solidFill>
                            <a:srgbClr val="000000"/>
                          </a:solidFill>
                          <a:effectLst/>
                          <a:latin typeface="+mn-lt"/>
                        </a:rPr>
                        <a:t>China</a:t>
                      </a:r>
                    </a:p>
                  </a:txBody>
                  <a:tcPr marR="9144" marT="9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dirty="0">
                          <a:solidFill>
                            <a:srgbClr val="000000"/>
                          </a:solidFill>
                          <a:effectLst/>
                          <a:latin typeface="+mn-lt"/>
                        </a:rPr>
                        <a:t>$6,828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dirty="0">
                          <a:solidFill>
                            <a:srgbClr val="000000"/>
                          </a:solidFill>
                          <a:effectLst/>
                          <a:latin typeface="+mn-lt"/>
                        </a:rPr>
                        <a:t>7.4%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algn="l" fontAlgn="b"/>
                      <a:r>
                        <a:rPr lang="en-US" sz="2200" b="0" i="0" u="none" strike="noStrike" dirty="0">
                          <a:solidFill>
                            <a:srgbClr val="000000"/>
                          </a:solidFill>
                          <a:effectLst/>
                          <a:latin typeface="+mn-lt"/>
                        </a:rPr>
                        <a:t>Singapore</a:t>
                      </a:r>
                    </a:p>
                  </a:txBody>
                  <a:tcPr marR="9144" marT="9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dirty="0">
                          <a:solidFill>
                            <a:srgbClr val="000000"/>
                          </a:solidFill>
                          <a:effectLst/>
                          <a:latin typeface="+mn-lt"/>
                        </a:rPr>
                        <a:t>$50,633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dirty="0">
                          <a:solidFill>
                            <a:srgbClr val="000000"/>
                          </a:solidFill>
                          <a:effectLst/>
                          <a:latin typeface="+mn-lt"/>
                        </a:rPr>
                        <a:t>4.7%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algn="l" fontAlgn="b"/>
                      <a:r>
                        <a:rPr lang="en-US" sz="2200" b="0" i="0" u="none" strike="noStrike" dirty="0">
                          <a:solidFill>
                            <a:srgbClr val="000000"/>
                          </a:solidFill>
                          <a:effectLst/>
                          <a:latin typeface="+mn-lt"/>
                        </a:rPr>
                        <a:t>India</a:t>
                      </a:r>
                    </a:p>
                  </a:txBody>
                  <a:tcPr marR="9144" marT="9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a:solidFill>
                            <a:srgbClr val="000000"/>
                          </a:solidFill>
                          <a:effectLst/>
                          <a:latin typeface="+mn-lt"/>
                        </a:rPr>
                        <a:t>$3,296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dirty="0">
                          <a:solidFill>
                            <a:srgbClr val="000000"/>
                          </a:solidFill>
                          <a:effectLst/>
                          <a:latin typeface="+mn-lt"/>
                        </a:rPr>
                        <a:t>3.3%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algn="l" fontAlgn="b"/>
                      <a:r>
                        <a:rPr lang="en-US" sz="2200" b="0" i="0" u="none" strike="noStrike" dirty="0">
                          <a:solidFill>
                            <a:srgbClr val="000000"/>
                          </a:solidFill>
                          <a:effectLst/>
                          <a:latin typeface="+mn-lt"/>
                        </a:rPr>
                        <a:t>Japan</a:t>
                      </a:r>
                    </a:p>
                  </a:txBody>
                  <a:tcPr marR="9144" marT="9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a:solidFill>
                            <a:srgbClr val="000000"/>
                          </a:solidFill>
                          <a:effectLst/>
                          <a:latin typeface="+mn-lt"/>
                        </a:rPr>
                        <a:t>$32,418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dirty="0">
                          <a:solidFill>
                            <a:srgbClr val="000000"/>
                          </a:solidFill>
                          <a:effectLst/>
                          <a:latin typeface="+mn-lt"/>
                        </a:rPr>
                        <a:t>2.2%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algn="l" fontAlgn="b"/>
                      <a:r>
                        <a:rPr lang="en-US" sz="2200" b="0" i="0" u="none" strike="noStrike" dirty="0">
                          <a:solidFill>
                            <a:srgbClr val="000000"/>
                          </a:solidFill>
                          <a:effectLst/>
                          <a:latin typeface="+mn-lt"/>
                        </a:rPr>
                        <a:t>Spain</a:t>
                      </a:r>
                    </a:p>
                  </a:txBody>
                  <a:tcPr marR="9144" marT="9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a:solidFill>
                            <a:srgbClr val="000000"/>
                          </a:solidFill>
                          <a:effectLst/>
                          <a:latin typeface="+mn-lt"/>
                        </a:rPr>
                        <a:t>$32,150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dirty="0">
                          <a:solidFill>
                            <a:srgbClr val="000000"/>
                          </a:solidFill>
                          <a:effectLst/>
                          <a:latin typeface="+mn-lt"/>
                        </a:rPr>
                        <a:t>2.1%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algn="l" fontAlgn="b"/>
                      <a:r>
                        <a:rPr lang="en-US" sz="2200" b="0" i="0" u="none" strike="noStrike" dirty="0">
                          <a:solidFill>
                            <a:srgbClr val="000000"/>
                          </a:solidFill>
                          <a:effectLst/>
                          <a:latin typeface="+mn-lt"/>
                        </a:rPr>
                        <a:t>Israel</a:t>
                      </a:r>
                    </a:p>
                  </a:txBody>
                  <a:tcPr marR="9144" marT="9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a:solidFill>
                            <a:srgbClr val="000000"/>
                          </a:solidFill>
                          <a:effectLst/>
                          <a:latin typeface="+mn-lt"/>
                        </a:rPr>
                        <a:t>$27,656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dirty="0">
                          <a:solidFill>
                            <a:srgbClr val="000000"/>
                          </a:solidFill>
                          <a:effectLst/>
                          <a:latin typeface="+mn-lt"/>
                        </a:rPr>
                        <a:t>2.1%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algn="l" fontAlgn="b"/>
                      <a:r>
                        <a:rPr lang="en-US" sz="2200" b="0" i="0" u="none" strike="noStrike" dirty="0">
                          <a:solidFill>
                            <a:srgbClr val="000000"/>
                          </a:solidFill>
                          <a:effectLst/>
                          <a:latin typeface="+mn-lt"/>
                        </a:rPr>
                        <a:t>Colombia</a:t>
                      </a:r>
                    </a:p>
                  </a:txBody>
                  <a:tcPr marR="9144" marT="9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a:solidFill>
                            <a:srgbClr val="000000"/>
                          </a:solidFill>
                          <a:effectLst/>
                          <a:latin typeface="+mn-lt"/>
                        </a:rPr>
                        <a:t>$8,959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dirty="0">
                          <a:solidFill>
                            <a:srgbClr val="000000"/>
                          </a:solidFill>
                          <a:effectLst/>
                          <a:latin typeface="+mn-lt"/>
                        </a:rPr>
                        <a:t>1.9%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algn="l" fontAlgn="b"/>
                      <a:r>
                        <a:rPr lang="en-US" sz="2200" b="0" i="0" u="none" strike="noStrike" dirty="0">
                          <a:solidFill>
                            <a:srgbClr val="000000"/>
                          </a:solidFill>
                          <a:effectLst/>
                          <a:latin typeface="+mn-lt"/>
                        </a:rPr>
                        <a:t>United States</a:t>
                      </a:r>
                    </a:p>
                  </a:txBody>
                  <a:tcPr marR="9144" marT="9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a:solidFill>
                            <a:srgbClr val="000000"/>
                          </a:solidFill>
                          <a:effectLst/>
                          <a:latin typeface="+mn-lt"/>
                        </a:rPr>
                        <a:t>$45,989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dirty="0">
                          <a:solidFill>
                            <a:srgbClr val="000000"/>
                          </a:solidFill>
                          <a:effectLst/>
                          <a:latin typeface="+mn-lt"/>
                        </a:rPr>
                        <a:t>1.8%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algn="l" fontAlgn="b"/>
                      <a:r>
                        <a:rPr lang="en-US" sz="2200" b="0" i="0" u="none" strike="noStrike" dirty="0">
                          <a:solidFill>
                            <a:srgbClr val="000000"/>
                          </a:solidFill>
                          <a:effectLst/>
                          <a:latin typeface="+mn-lt"/>
                        </a:rPr>
                        <a:t>Canada</a:t>
                      </a:r>
                    </a:p>
                  </a:txBody>
                  <a:tcPr marR="9144" marT="9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a:solidFill>
                            <a:srgbClr val="000000"/>
                          </a:solidFill>
                          <a:effectLst/>
                          <a:latin typeface="+mn-lt"/>
                        </a:rPr>
                        <a:t>$37,808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dirty="0">
                          <a:solidFill>
                            <a:srgbClr val="000000"/>
                          </a:solidFill>
                          <a:effectLst/>
                          <a:latin typeface="+mn-lt"/>
                        </a:rPr>
                        <a:t>1.7%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algn="l" fontAlgn="b"/>
                      <a:r>
                        <a:rPr lang="en-US" sz="2200" b="0" i="0" u="none" strike="noStrike" dirty="0">
                          <a:solidFill>
                            <a:srgbClr val="000000"/>
                          </a:solidFill>
                          <a:effectLst/>
                          <a:latin typeface="+mn-lt"/>
                        </a:rPr>
                        <a:t>Philippines</a:t>
                      </a:r>
                    </a:p>
                  </a:txBody>
                  <a:tcPr marR="9144" marT="9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a:solidFill>
                            <a:srgbClr val="000000"/>
                          </a:solidFill>
                          <a:effectLst/>
                          <a:latin typeface="+mn-lt"/>
                        </a:rPr>
                        <a:t>$3,542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dirty="0">
                          <a:solidFill>
                            <a:srgbClr val="000000"/>
                          </a:solidFill>
                          <a:effectLst/>
                          <a:latin typeface="+mn-lt"/>
                        </a:rPr>
                        <a:t>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algn="l" fontAlgn="b"/>
                      <a:r>
                        <a:rPr lang="en-US" sz="2200" b="0" i="0" u="none" strike="noStrike" dirty="0">
                          <a:solidFill>
                            <a:srgbClr val="000000"/>
                          </a:solidFill>
                          <a:effectLst/>
                          <a:latin typeface="+mn-lt"/>
                        </a:rPr>
                        <a:t>Rwanda</a:t>
                      </a:r>
                    </a:p>
                  </a:txBody>
                  <a:tcPr marR="9144" marT="9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a:solidFill>
                            <a:srgbClr val="000000"/>
                          </a:solidFill>
                          <a:effectLst/>
                          <a:latin typeface="+mn-lt"/>
                        </a:rPr>
                        <a:t>$1,136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dirty="0">
                          <a:solidFill>
                            <a:srgbClr val="000000"/>
                          </a:solidFill>
                          <a:effectLst/>
                          <a:latin typeface="+mn-lt"/>
                        </a:rPr>
                        <a:t>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algn="l" fontAlgn="b"/>
                      <a:r>
                        <a:rPr lang="en-US" sz="2200" b="0" i="0" u="none" strike="noStrike" dirty="0">
                          <a:solidFill>
                            <a:srgbClr val="000000"/>
                          </a:solidFill>
                          <a:effectLst/>
                          <a:latin typeface="+mn-lt"/>
                        </a:rPr>
                        <a:t>New Zealand</a:t>
                      </a:r>
                    </a:p>
                  </a:txBody>
                  <a:tcPr marR="9144" marT="9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a:solidFill>
                            <a:srgbClr val="000000"/>
                          </a:solidFill>
                          <a:effectLst/>
                          <a:latin typeface="+mn-lt"/>
                        </a:rPr>
                        <a:t>$28,993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dirty="0">
                          <a:solidFill>
                            <a:srgbClr val="000000"/>
                          </a:solidFill>
                          <a:effectLst/>
                          <a:latin typeface="+mn-lt"/>
                        </a:rPr>
                        <a:t>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algn="l" fontAlgn="b"/>
                      <a:r>
                        <a:rPr lang="en-US" sz="2200" b="0" i="0" u="none" strike="noStrike" dirty="0">
                          <a:solidFill>
                            <a:srgbClr val="000000"/>
                          </a:solidFill>
                          <a:effectLst/>
                          <a:latin typeface="+mn-lt"/>
                        </a:rPr>
                        <a:t>Argentina</a:t>
                      </a:r>
                    </a:p>
                  </a:txBody>
                  <a:tcPr marR="9144" marT="9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a:solidFill>
                            <a:srgbClr val="000000"/>
                          </a:solidFill>
                          <a:effectLst/>
                          <a:latin typeface="+mn-lt"/>
                        </a:rPr>
                        <a:t>$14,538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dirty="0">
                          <a:solidFill>
                            <a:srgbClr val="000000"/>
                          </a:solidFill>
                          <a:effectLst/>
                          <a:latin typeface="+mn-lt"/>
                        </a:rPr>
                        <a:t>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algn="l" fontAlgn="b"/>
                      <a:r>
                        <a:rPr lang="en-US" sz="2200" b="0" i="0" u="none" strike="noStrike" dirty="0">
                          <a:solidFill>
                            <a:srgbClr val="000000"/>
                          </a:solidFill>
                          <a:effectLst/>
                          <a:latin typeface="+mn-lt"/>
                        </a:rPr>
                        <a:t>Saudi Arabia</a:t>
                      </a:r>
                    </a:p>
                  </a:txBody>
                  <a:tcPr marR="9144" marT="9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a:solidFill>
                            <a:srgbClr val="000000"/>
                          </a:solidFill>
                          <a:effectLst/>
                          <a:latin typeface="+mn-lt"/>
                        </a:rPr>
                        <a:t>$23,480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dirty="0">
                          <a:solidFill>
                            <a:srgbClr val="000000"/>
                          </a:solidFill>
                          <a:effectLst/>
                          <a:latin typeface="+mn-lt"/>
                        </a:rPr>
                        <a:t>0.6%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algn="l" fontAlgn="b"/>
                      <a:r>
                        <a:rPr lang="en-US" sz="2200" b="0" i="0" u="none" strike="noStrike" dirty="0">
                          <a:solidFill>
                            <a:srgbClr val="000000"/>
                          </a:solidFill>
                          <a:effectLst/>
                          <a:latin typeface="+mn-lt"/>
                        </a:rPr>
                        <a:t>Chad</a:t>
                      </a:r>
                    </a:p>
                  </a:txBody>
                  <a:tcPr marR="9144" marT="9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a:solidFill>
                            <a:srgbClr val="000000"/>
                          </a:solidFill>
                          <a:effectLst/>
                          <a:latin typeface="+mn-lt"/>
                        </a:rPr>
                        <a:t>$1,300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dirty="0">
                          <a:solidFill>
                            <a:srgbClr val="000000"/>
                          </a:solidFill>
                          <a:effectLst/>
                          <a:latin typeface="+mn-lt"/>
                        </a:rPr>
                        <a:t>0.4%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337" name="Rectangle 2"/>
          <p:cNvSpPr>
            <a:spLocks noGrp="1" noChangeArrowheads="1"/>
          </p:cNvSpPr>
          <p:nvPr>
            <p:ph type="title" idx="4294967295"/>
          </p:nvPr>
        </p:nvSpPr>
        <p:spPr>
          <a:xfrm>
            <a:off x="344488" y="239713"/>
            <a:ext cx="2351087" cy="1838325"/>
          </a:xfrm>
          <a:noFill/>
        </p:spPr>
        <p:txBody>
          <a:bodyPr anchor="t">
            <a:normAutofit fontScale="90000"/>
          </a:bodyPr>
          <a:lstStyle/>
          <a:p>
            <a:pPr algn="r" eaLnBrk="1" hangingPunct="1"/>
            <a:r>
              <a:rPr lang="en-US" sz="3000" i="1" smtClean="0"/>
              <a:t>Incomes </a:t>
            </a:r>
            <a:br>
              <a:rPr lang="en-US" sz="3000" i="1" smtClean="0"/>
            </a:br>
            <a:r>
              <a:rPr lang="en-US" sz="3000" i="1" smtClean="0"/>
              <a:t>and Growth Around the World</a:t>
            </a:r>
          </a:p>
        </p:txBody>
      </p:sp>
      <p:sp>
        <p:nvSpPr>
          <p:cNvPr id="106499" name="Rectangle 3"/>
          <p:cNvSpPr>
            <a:spLocks noGrp="1" noChangeArrowheads="1"/>
          </p:cNvSpPr>
          <p:nvPr>
            <p:ph type="body" idx="4294967295"/>
          </p:nvPr>
        </p:nvSpPr>
        <p:spPr>
          <a:xfrm>
            <a:off x="444500" y="2381250"/>
            <a:ext cx="2068513" cy="3757613"/>
          </a:xfrm>
        </p:spPr>
        <p:txBody>
          <a:bodyPr/>
          <a:lstStyle/>
          <a:p>
            <a:pPr marL="0" indent="0" eaLnBrk="1" hangingPunct="1">
              <a:spcBef>
                <a:spcPct val="20000"/>
              </a:spcBef>
              <a:buFont typeface="Wingdings" pitchFamily="2" charset="2"/>
              <a:buNone/>
            </a:pPr>
            <a:r>
              <a:rPr lang="en-US" sz="2700" b="1" dirty="0" smtClean="0"/>
              <a:t>FACT 1:</a:t>
            </a:r>
          </a:p>
          <a:p>
            <a:pPr marL="0" indent="0" eaLnBrk="1" hangingPunct="1">
              <a:spcBef>
                <a:spcPct val="20000"/>
              </a:spcBef>
              <a:buFont typeface="Wingdings" pitchFamily="2" charset="2"/>
              <a:buNone/>
            </a:pPr>
            <a:r>
              <a:rPr lang="en-US" sz="2700" dirty="0" smtClean="0"/>
              <a:t>There are vast differences </a:t>
            </a:r>
            <a:br>
              <a:rPr lang="en-US" sz="2700" dirty="0" smtClean="0"/>
            </a:br>
            <a:r>
              <a:rPr lang="en-US" sz="2700" dirty="0" smtClean="0"/>
              <a:t>in living standards around the world. </a:t>
            </a:r>
          </a:p>
        </p:txBody>
      </p:sp>
    </p:spTree>
    <p:extLst>
      <p:ext uri="{BB962C8B-B14F-4D97-AF65-F5344CB8AC3E}">
        <p14:creationId xmlns:p14="http://schemas.microsoft.com/office/powerpoint/2010/main" xmlns="" val="5809731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6499"/>
                                        </p:tgtEl>
                                        <p:attrNameLst>
                                          <p:attrName>style.visibility</p:attrName>
                                        </p:attrNameLst>
                                      </p:cBhvr>
                                      <p:to>
                                        <p:strVal val="visible"/>
                                      </p:to>
                                    </p:set>
                                    <p:animEffect transition="in" filter="fade">
                                      <p:cBhvr>
                                        <p:cTn id="7" dur="500"/>
                                        <p:tgtEl>
                                          <p:spTgt spid="10649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6570"/>
                                        </p:tgtEl>
                                        <p:attrNameLst>
                                          <p:attrName>style.visibility</p:attrName>
                                        </p:attrNameLst>
                                      </p:cBhvr>
                                      <p:to>
                                        <p:strVal val="visible"/>
                                      </p:to>
                                    </p:set>
                                    <p:animEffect transition="in" filter="fade">
                                      <p:cBhvr>
                                        <p:cTn id="10" dur="1000"/>
                                        <p:tgtEl>
                                          <p:spTgt spid="1065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70" grpId="0" animBg="1"/>
      <p:bldP spid="106499" grpId="0" bldLvl="5"/>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90" name="Rectangle 2"/>
          <p:cNvSpPr>
            <a:spLocks noChangeArrowheads="1"/>
          </p:cNvSpPr>
          <p:nvPr/>
        </p:nvSpPr>
        <p:spPr bwMode="auto">
          <a:xfrm>
            <a:off x="7329488" y="1103313"/>
            <a:ext cx="1282700" cy="5522912"/>
          </a:xfrm>
          <a:prstGeom prst="rect">
            <a:avLst/>
          </a:prstGeom>
          <a:solidFill>
            <a:srgbClr val="FFFFCC"/>
          </a:solidFill>
          <a:ln w="38100">
            <a:solidFill>
              <a:srgbClr val="FF9900"/>
            </a:solidFill>
            <a:miter lim="800000"/>
            <a:headEnd/>
            <a:tailEnd/>
          </a:ln>
        </p:spPr>
        <p:txBody>
          <a:bodyPr wrap="none" anchor="ctr"/>
          <a:lstStyle/>
          <a:p>
            <a:endParaRPr lang="en-US">
              <a:cs typeface="Arial" charset="0"/>
            </a:endParaRPr>
          </a:p>
        </p:txBody>
      </p:sp>
      <p:graphicFrame>
        <p:nvGraphicFramePr>
          <p:cNvPr id="114691" name="Group 3"/>
          <p:cNvGraphicFramePr>
            <a:graphicFrameLocks noGrp="1"/>
          </p:cNvGraphicFramePr>
          <p:nvPr>
            <p:extLst>
              <p:ext uri="{D42A27DB-BD31-4B8C-83A1-F6EECF244321}">
                <p14:modId xmlns:p14="http://schemas.microsoft.com/office/powerpoint/2010/main" xmlns="" val="995030074"/>
              </p:ext>
            </p:extLst>
          </p:nvPr>
        </p:nvGraphicFramePr>
        <p:xfrm>
          <a:off x="2963863" y="247650"/>
          <a:ext cx="5929312" cy="6389693"/>
        </p:xfrm>
        <a:graphic>
          <a:graphicData uri="http://schemas.openxmlformats.org/drawingml/2006/table">
            <a:tbl>
              <a:tblPr/>
              <a:tblGrid>
                <a:gridCol w="2187575"/>
                <a:gridCol w="1828800"/>
                <a:gridCol w="1912937"/>
              </a:tblGrid>
              <a:tr h="839786">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2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200" b="1" i="1" u="none" strike="noStrike" cap="none" normalizeH="0" baseline="0" dirty="0" smtClean="0">
                          <a:ln>
                            <a:noFill/>
                          </a:ln>
                          <a:solidFill>
                            <a:srgbClr val="800000"/>
                          </a:solidFill>
                          <a:effectLst/>
                          <a:latin typeface="Arial" charset="0"/>
                        </a:rPr>
                        <a:t>GDP per capita, 2009</a:t>
                      </a:r>
                      <a:endParaRPr kumimoji="0" lang="en-US" sz="22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200" b="1" i="1" u="none" strike="noStrike" cap="none" normalizeH="0" baseline="0" dirty="0" smtClean="0">
                          <a:ln>
                            <a:noFill/>
                          </a:ln>
                          <a:solidFill>
                            <a:srgbClr val="800000"/>
                          </a:solidFill>
                          <a:effectLst/>
                          <a:latin typeface="Arial" charset="0"/>
                        </a:rPr>
                        <a:t>Growth rate, 1970–2009</a:t>
                      </a:r>
                      <a:endParaRPr kumimoji="0" lang="en-US" sz="22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algn="l" fontAlgn="b"/>
                      <a:r>
                        <a:rPr lang="en-US" sz="2200" b="0" i="0" u="none" strike="noStrike" dirty="0">
                          <a:solidFill>
                            <a:srgbClr val="000000"/>
                          </a:solidFill>
                          <a:effectLst/>
                          <a:latin typeface="+mn-lt"/>
                        </a:rPr>
                        <a:t>China</a:t>
                      </a:r>
                    </a:p>
                  </a:txBody>
                  <a:tcPr marR="9144" marT="9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dirty="0">
                          <a:solidFill>
                            <a:srgbClr val="000000"/>
                          </a:solidFill>
                          <a:effectLst/>
                          <a:latin typeface="+mn-lt"/>
                        </a:rPr>
                        <a:t>$6,828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dirty="0">
                          <a:solidFill>
                            <a:srgbClr val="000000"/>
                          </a:solidFill>
                          <a:effectLst/>
                          <a:latin typeface="+mn-lt"/>
                        </a:rPr>
                        <a:t>7.4%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algn="l" fontAlgn="b"/>
                      <a:r>
                        <a:rPr lang="en-US" sz="2200" b="0" i="0" u="none" strike="noStrike" dirty="0">
                          <a:solidFill>
                            <a:srgbClr val="000000"/>
                          </a:solidFill>
                          <a:effectLst/>
                          <a:latin typeface="+mn-lt"/>
                        </a:rPr>
                        <a:t>Singapore</a:t>
                      </a:r>
                    </a:p>
                  </a:txBody>
                  <a:tcPr marR="9144" marT="9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dirty="0">
                          <a:solidFill>
                            <a:srgbClr val="000000"/>
                          </a:solidFill>
                          <a:effectLst/>
                          <a:latin typeface="+mn-lt"/>
                        </a:rPr>
                        <a:t>$50,633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dirty="0">
                          <a:solidFill>
                            <a:srgbClr val="000000"/>
                          </a:solidFill>
                          <a:effectLst/>
                          <a:latin typeface="+mn-lt"/>
                        </a:rPr>
                        <a:t>4.7%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algn="l" fontAlgn="b"/>
                      <a:r>
                        <a:rPr lang="en-US" sz="2200" b="0" i="0" u="none" strike="noStrike" dirty="0">
                          <a:solidFill>
                            <a:srgbClr val="000000"/>
                          </a:solidFill>
                          <a:effectLst/>
                          <a:latin typeface="+mn-lt"/>
                        </a:rPr>
                        <a:t>India</a:t>
                      </a:r>
                    </a:p>
                  </a:txBody>
                  <a:tcPr marR="9144" marT="9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a:solidFill>
                            <a:srgbClr val="000000"/>
                          </a:solidFill>
                          <a:effectLst/>
                          <a:latin typeface="+mn-lt"/>
                        </a:rPr>
                        <a:t>$3,296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dirty="0">
                          <a:solidFill>
                            <a:srgbClr val="000000"/>
                          </a:solidFill>
                          <a:effectLst/>
                          <a:latin typeface="+mn-lt"/>
                        </a:rPr>
                        <a:t>3.3%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algn="l" fontAlgn="b"/>
                      <a:r>
                        <a:rPr lang="en-US" sz="2200" b="0" i="0" u="none" strike="noStrike" dirty="0">
                          <a:solidFill>
                            <a:srgbClr val="000000"/>
                          </a:solidFill>
                          <a:effectLst/>
                          <a:latin typeface="+mn-lt"/>
                        </a:rPr>
                        <a:t>Japan</a:t>
                      </a:r>
                    </a:p>
                  </a:txBody>
                  <a:tcPr marR="9144" marT="9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a:solidFill>
                            <a:srgbClr val="000000"/>
                          </a:solidFill>
                          <a:effectLst/>
                          <a:latin typeface="+mn-lt"/>
                        </a:rPr>
                        <a:t>$32,418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dirty="0">
                          <a:solidFill>
                            <a:srgbClr val="000000"/>
                          </a:solidFill>
                          <a:effectLst/>
                          <a:latin typeface="+mn-lt"/>
                        </a:rPr>
                        <a:t>2.2%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algn="l" fontAlgn="b"/>
                      <a:r>
                        <a:rPr lang="en-US" sz="2200" b="0" i="0" u="none" strike="noStrike" dirty="0">
                          <a:solidFill>
                            <a:srgbClr val="000000"/>
                          </a:solidFill>
                          <a:effectLst/>
                          <a:latin typeface="+mn-lt"/>
                        </a:rPr>
                        <a:t>Spain</a:t>
                      </a:r>
                    </a:p>
                  </a:txBody>
                  <a:tcPr marR="9144" marT="9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a:solidFill>
                            <a:srgbClr val="000000"/>
                          </a:solidFill>
                          <a:effectLst/>
                          <a:latin typeface="+mn-lt"/>
                        </a:rPr>
                        <a:t>$32,150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dirty="0">
                          <a:solidFill>
                            <a:srgbClr val="000000"/>
                          </a:solidFill>
                          <a:effectLst/>
                          <a:latin typeface="+mn-lt"/>
                        </a:rPr>
                        <a:t>2.1%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algn="l" fontAlgn="b"/>
                      <a:r>
                        <a:rPr lang="en-US" sz="2200" b="0" i="0" u="none" strike="noStrike" dirty="0">
                          <a:solidFill>
                            <a:srgbClr val="000000"/>
                          </a:solidFill>
                          <a:effectLst/>
                          <a:latin typeface="+mn-lt"/>
                        </a:rPr>
                        <a:t>Israel</a:t>
                      </a:r>
                    </a:p>
                  </a:txBody>
                  <a:tcPr marR="9144" marT="9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a:solidFill>
                            <a:srgbClr val="000000"/>
                          </a:solidFill>
                          <a:effectLst/>
                          <a:latin typeface="+mn-lt"/>
                        </a:rPr>
                        <a:t>$27,656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dirty="0">
                          <a:solidFill>
                            <a:srgbClr val="000000"/>
                          </a:solidFill>
                          <a:effectLst/>
                          <a:latin typeface="+mn-lt"/>
                        </a:rPr>
                        <a:t>2.1%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algn="l" fontAlgn="b"/>
                      <a:r>
                        <a:rPr lang="en-US" sz="2200" b="0" i="0" u="none" strike="noStrike" dirty="0">
                          <a:solidFill>
                            <a:srgbClr val="000000"/>
                          </a:solidFill>
                          <a:effectLst/>
                          <a:latin typeface="+mn-lt"/>
                        </a:rPr>
                        <a:t>Colombia</a:t>
                      </a:r>
                    </a:p>
                  </a:txBody>
                  <a:tcPr marR="9144" marT="9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a:solidFill>
                            <a:srgbClr val="000000"/>
                          </a:solidFill>
                          <a:effectLst/>
                          <a:latin typeface="+mn-lt"/>
                        </a:rPr>
                        <a:t>$8,959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dirty="0">
                          <a:solidFill>
                            <a:srgbClr val="000000"/>
                          </a:solidFill>
                          <a:effectLst/>
                          <a:latin typeface="+mn-lt"/>
                        </a:rPr>
                        <a:t>1.9%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algn="l" fontAlgn="b"/>
                      <a:r>
                        <a:rPr lang="en-US" sz="2200" b="0" i="0" u="none" strike="noStrike" dirty="0">
                          <a:solidFill>
                            <a:srgbClr val="000000"/>
                          </a:solidFill>
                          <a:effectLst/>
                          <a:latin typeface="+mn-lt"/>
                        </a:rPr>
                        <a:t>United States</a:t>
                      </a:r>
                    </a:p>
                  </a:txBody>
                  <a:tcPr marR="9144" marT="9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a:solidFill>
                            <a:srgbClr val="000000"/>
                          </a:solidFill>
                          <a:effectLst/>
                          <a:latin typeface="+mn-lt"/>
                        </a:rPr>
                        <a:t>$45,989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dirty="0">
                          <a:solidFill>
                            <a:srgbClr val="000000"/>
                          </a:solidFill>
                          <a:effectLst/>
                          <a:latin typeface="+mn-lt"/>
                        </a:rPr>
                        <a:t>1.8%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algn="l" fontAlgn="b"/>
                      <a:r>
                        <a:rPr lang="en-US" sz="2200" b="0" i="0" u="none" strike="noStrike" dirty="0">
                          <a:solidFill>
                            <a:srgbClr val="000000"/>
                          </a:solidFill>
                          <a:effectLst/>
                          <a:latin typeface="+mn-lt"/>
                        </a:rPr>
                        <a:t>Canada</a:t>
                      </a:r>
                    </a:p>
                  </a:txBody>
                  <a:tcPr marR="9144" marT="9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a:solidFill>
                            <a:srgbClr val="000000"/>
                          </a:solidFill>
                          <a:effectLst/>
                          <a:latin typeface="+mn-lt"/>
                        </a:rPr>
                        <a:t>$37,808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dirty="0">
                          <a:solidFill>
                            <a:srgbClr val="000000"/>
                          </a:solidFill>
                          <a:effectLst/>
                          <a:latin typeface="+mn-lt"/>
                        </a:rPr>
                        <a:t>1.7%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algn="l" fontAlgn="b"/>
                      <a:r>
                        <a:rPr lang="en-US" sz="2200" b="0" i="0" u="none" strike="noStrike" dirty="0">
                          <a:solidFill>
                            <a:srgbClr val="000000"/>
                          </a:solidFill>
                          <a:effectLst/>
                          <a:latin typeface="+mn-lt"/>
                        </a:rPr>
                        <a:t>Philippines</a:t>
                      </a:r>
                    </a:p>
                  </a:txBody>
                  <a:tcPr marR="9144" marT="9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a:solidFill>
                            <a:srgbClr val="000000"/>
                          </a:solidFill>
                          <a:effectLst/>
                          <a:latin typeface="+mn-lt"/>
                        </a:rPr>
                        <a:t>$3,542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dirty="0">
                          <a:solidFill>
                            <a:srgbClr val="000000"/>
                          </a:solidFill>
                          <a:effectLst/>
                          <a:latin typeface="+mn-lt"/>
                        </a:rPr>
                        <a:t>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algn="l" fontAlgn="b"/>
                      <a:r>
                        <a:rPr lang="en-US" sz="2200" b="0" i="0" u="none" strike="noStrike" dirty="0">
                          <a:solidFill>
                            <a:srgbClr val="000000"/>
                          </a:solidFill>
                          <a:effectLst/>
                          <a:latin typeface="+mn-lt"/>
                        </a:rPr>
                        <a:t>Rwanda</a:t>
                      </a:r>
                    </a:p>
                  </a:txBody>
                  <a:tcPr marR="9144" marT="9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a:solidFill>
                            <a:srgbClr val="000000"/>
                          </a:solidFill>
                          <a:effectLst/>
                          <a:latin typeface="+mn-lt"/>
                        </a:rPr>
                        <a:t>$1,136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dirty="0">
                          <a:solidFill>
                            <a:srgbClr val="000000"/>
                          </a:solidFill>
                          <a:effectLst/>
                          <a:latin typeface="+mn-lt"/>
                        </a:rPr>
                        <a:t>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algn="l" fontAlgn="b"/>
                      <a:r>
                        <a:rPr lang="en-US" sz="2200" b="0" i="0" u="none" strike="noStrike" dirty="0">
                          <a:solidFill>
                            <a:srgbClr val="000000"/>
                          </a:solidFill>
                          <a:effectLst/>
                          <a:latin typeface="+mn-lt"/>
                        </a:rPr>
                        <a:t>New Zealand</a:t>
                      </a:r>
                    </a:p>
                  </a:txBody>
                  <a:tcPr marR="9144" marT="9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a:solidFill>
                            <a:srgbClr val="000000"/>
                          </a:solidFill>
                          <a:effectLst/>
                          <a:latin typeface="+mn-lt"/>
                        </a:rPr>
                        <a:t>$28,993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dirty="0">
                          <a:solidFill>
                            <a:srgbClr val="000000"/>
                          </a:solidFill>
                          <a:effectLst/>
                          <a:latin typeface="+mn-lt"/>
                        </a:rPr>
                        <a:t>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algn="l" fontAlgn="b"/>
                      <a:r>
                        <a:rPr lang="en-US" sz="2200" b="0" i="0" u="none" strike="noStrike" dirty="0">
                          <a:solidFill>
                            <a:srgbClr val="000000"/>
                          </a:solidFill>
                          <a:effectLst/>
                          <a:latin typeface="+mn-lt"/>
                        </a:rPr>
                        <a:t>Argentina</a:t>
                      </a:r>
                    </a:p>
                  </a:txBody>
                  <a:tcPr marR="9144" marT="9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a:solidFill>
                            <a:srgbClr val="000000"/>
                          </a:solidFill>
                          <a:effectLst/>
                          <a:latin typeface="+mn-lt"/>
                        </a:rPr>
                        <a:t>$14,538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dirty="0">
                          <a:solidFill>
                            <a:srgbClr val="000000"/>
                          </a:solidFill>
                          <a:effectLst/>
                          <a:latin typeface="+mn-lt"/>
                        </a:rPr>
                        <a:t>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algn="l" fontAlgn="b"/>
                      <a:r>
                        <a:rPr lang="en-US" sz="2200" b="0" i="0" u="none" strike="noStrike" dirty="0">
                          <a:solidFill>
                            <a:srgbClr val="000000"/>
                          </a:solidFill>
                          <a:effectLst/>
                          <a:latin typeface="+mn-lt"/>
                        </a:rPr>
                        <a:t>Saudi Arabia</a:t>
                      </a:r>
                    </a:p>
                  </a:txBody>
                  <a:tcPr marR="9144" marT="9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a:solidFill>
                            <a:srgbClr val="000000"/>
                          </a:solidFill>
                          <a:effectLst/>
                          <a:latin typeface="+mn-lt"/>
                        </a:rPr>
                        <a:t>$23,480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dirty="0">
                          <a:solidFill>
                            <a:srgbClr val="000000"/>
                          </a:solidFill>
                          <a:effectLst/>
                          <a:latin typeface="+mn-lt"/>
                        </a:rPr>
                        <a:t>0.6%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algn="l" fontAlgn="b"/>
                      <a:r>
                        <a:rPr lang="en-US" sz="2200" b="0" i="0" u="none" strike="noStrike" dirty="0">
                          <a:solidFill>
                            <a:srgbClr val="000000"/>
                          </a:solidFill>
                          <a:effectLst/>
                          <a:latin typeface="+mn-lt"/>
                        </a:rPr>
                        <a:t>Chad</a:t>
                      </a:r>
                    </a:p>
                  </a:txBody>
                  <a:tcPr marR="9144" marT="9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a:solidFill>
                            <a:srgbClr val="000000"/>
                          </a:solidFill>
                          <a:effectLst/>
                          <a:latin typeface="+mn-lt"/>
                        </a:rPr>
                        <a:t>$1,300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dirty="0">
                          <a:solidFill>
                            <a:srgbClr val="000000"/>
                          </a:solidFill>
                          <a:effectLst/>
                          <a:latin typeface="+mn-lt"/>
                        </a:rPr>
                        <a:t>0.4%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361" name="Rectangle 73"/>
          <p:cNvSpPr>
            <a:spLocks noGrp="1" noChangeArrowheads="1"/>
          </p:cNvSpPr>
          <p:nvPr>
            <p:ph type="title" idx="4294967295"/>
          </p:nvPr>
        </p:nvSpPr>
        <p:spPr>
          <a:xfrm>
            <a:off x="344488" y="239713"/>
            <a:ext cx="2351087" cy="1838325"/>
          </a:xfrm>
          <a:noFill/>
        </p:spPr>
        <p:txBody>
          <a:bodyPr anchor="t">
            <a:normAutofit fontScale="90000"/>
          </a:bodyPr>
          <a:lstStyle/>
          <a:p>
            <a:pPr algn="r" eaLnBrk="1" hangingPunct="1"/>
            <a:r>
              <a:rPr lang="en-US" sz="3000" i="1" smtClean="0"/>
              <a:t>Incomes </a:t>
            </a:r>
            <a:br>
              <a:rPr lang="en-US" sz="3000" i="1" smtClean="0"/>
            </a:br>
            <a:r>
              <a:rPr lang="en-US" sz="3000" i="1" smtClean="0"/>
              <a:t>and Growth Around the World</a:t>
            </a:r>
          </a:p>
        </p:txBody>
      </p:sp>
      <p:sp>
        <p:nvSpPr>
          <p:cNvPr id="114762" name="Rectangle 74"/>
          <p:cNvSpPr>
            <a:spLocks noGrp="1" noChangeArrowheads="1"/>
          </p:cNvSpPr>
          <p:nvPr>
            <p:ph type="body" idx="4294967295"/>
          </p:nvPr>
        </p:nvSpPr>
        <p:spPr>
          <a:xfrm>
            <a:off x="384175" y="2366963"/>
            <a:ext cx="2078038" cy="3348037"/>
          </a:xfrm>
        </p:spPr>
        <p:txBody>
          <a:bodyPr/>
          <a:lstStyle/>
          <a:p>
            <a:pPr marL="0" indent="0" eaLnBrk="1" hangingPunct="1">
              <a:spcBef>
                <a:spcPct val="20000"/>
              </a:spcBef>
              <a:buFont typeface="Wingdings" pitchFamily="2" charset="2"/>
              <a:buNone/>
            </a:pPr>
            <a:r>
              <a:rPr lang="en-US" sz="2700" b="1" dirty="0" smtClean="0"/>
              <a:t>FACT 2:</a:t>
            </a:r>
          </a:p>
          <a:p>
            <a:pPr marL="0" indent="0" eaLnBrk="1" hangingPunct="1">
              <a:spcBef>
                <a:spcPct val="20000"/>
              </a:spcBef>
              <a:buFont typeface="Wingdings" pitchFamily="2" charset="2"/>
              <a:buNone/>
            </a:pPr>
            <a:r>
              <a:rPr lang="en-US" sz="2700" dirty="0" smtClean="0"/>
              <a:t>There is also great variation </a:t>
            </a:r>
            <a:br>
              <a:rPr lang="en-US" sz="2700" dirty="0" smtClean="0"/>
            </a:br>
            <a:r>
              <a:rPr lang="en-US" sz="2700" dirty="0" smtClean="0"/>
              <a:t>in growth rates across countries.  </a:t>
            </a:r>
          </a:p>
        </p:txBody>
      </p:sp>
    </p:spTree>
    <p:extLst>
      <p:ext uri="{BB962C8B-B14F-4D97-AF65-F5344CB8AC3E}">
        <p14:creationId xmlns:p14="http://schemas.microsoft.com/office/powerpoint/2010/main" xmlns="" val="20137290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4762">
                                            <p:txEl>
                                              <p:pRg st="0" end="0"/>
                                            </p:txEl>
                                          </p:spTgt>
                                        </p:tgtEl>
                                        <p:attrNameLst>
                                          <p:attrName>style.visibility</p:attrName>
                                        </p:attrNameLst>
                                      </p:cBhvr>
                                      <p:to>
                                        <p:strVal val="visible"/>
                                      </p:to>
                                    </p:set>
                                    <p:animEffect transition="in" filter="fade">
                                      <p:cBhvr>
                                        <p:cTn id="7" dur="500"/>
                                        <p:tgtEl>
                                          <p:spTgt spid="11476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4762">
                                            <p:txEl>
                                              <p:pRg st="1" end="1"/>
                                            </p:txEl>
                                          </p:spTgt>
                                        </p:tgtEl>
                                        <p:attrNameLst>
                                          <p:attrName>style.visibility</p:attrName>
                                        </p:attrNameLst>
                                      </p:cBhvr>
                                      <p:to>
                                        <p:strVal val="visible"/>
                                      </p:to>
                                    </p:set>
                                    <p:animEffect transition="in" filter="fade">
                                      <p:cBhvr>
                                        <p:cTn id="10" dur="500"/>
                                        <p:tgtEl>
                                          <p:spTgt spid="11476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4690"/>
                                        </p:tgtEl>
                                        <p:attrNameLst>
                                          <p:attrName>style.visibility</p:attrName>
                                        </p:attrNameLst>
                                      </p:cBhvr>
                                      <p:to>
                                        <p:strVal val="visible"/>
                                      </p:to>
                                    </p:set>
                                    <p:animEffect transition="in" filter="fade">
                                      <p:cBhvr>
                                        <p:cTn id="13" dur="500"/>
                                        <p:tgtEl>
                                          <p:spTgt spid="114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0" grpId="0" animBg="1"/>
      <p:bldP spid="11476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p:txBody>
          <a:bodyPr>
            <a:normAutofit fontScale="90000"/>
          </a:bodyPr>
          <a:lstStyle/>
          <a:p>
            <a:pPr eaLnBrk="1" hangingPunct="1"/>
            <a:r>
              <a:rPr lang="en-US" sz="3400" dirty="0" smtClean="0"/>
              <a:t>Incomes and Growth Around the World</a:t>
            </a:r>
          </a:p>
        </p:txBody>
      </p:sp>
      <p:sp>
        <p:nvSpPr>
          <p:cNvPr id="13317" name="Rectangle 3"/>
          <p:cNvSpPr>
            <a:spLocks noGrp="1" noChangeArrowheads="1"/>
          </p:cNvSpPr>
          <p:nvPr>
            <p:ph idx="1"/>
          </p:nvPr>
        </p:nvSpPr>
        <p:spPr/>
        <p:txBody>
          <a:bodyPr/>
          <a:lstStyle/>
          <a:p>
            <a:pPr marL="0" indent="0" eaLnBrk="1" hangingPunct="1">
              <a:spcBef>
                <a:spcPct val="40000"/>
              </a:spcBef>
              <a:buFont typeface="Wingdings" pitchFamily="2" charset="2"/>
              <a:buNone/>
            </a:pPr>
            <a:r>
              <a:rPr lang="en-US" dirty="0" smtClean="0"/>
              <a:t>Since growth rates vary, the country rankings can change over time:</a:t>
            </a:r>
          </a:p>
          <a:p>
            <a:pPr marL="463550" lvl="1" indent="-349250" eaLnBrk="1" hangingPunct="1">
              <a:lnSpc>
                <a:spcPct val="105000"/>
              </a:lnSpc>
              <a:spcBef>
                <a:spcPct val="40000"/>
              </a:spcBef>
              <a:buClr>
                <a:srgbClr val="339966"/>
              </a:buClr>
            </a:pPr>
            <a:r>
              <a:rPr lang="en-US" sz="2800" dirty="0" smtClean="0"/>
              <a:t>Poor countries are not necessarily doomed to poverty forever, e.g. Singapore incomes were low in 1960 and are quite high now. </a:t>
            </a:r>
          </a:p>
          <a:p>
            <a:pPr marL="463550" lvl="1" indent="-349250" eaLnBrk="1" hangingPunct="1">
              <a:lnSpc>
                <a:spcPct val="105000"/>
              </a:lnSpc>
              <a:spcBef>
                <a:spcPct val="40000"/>
              </a:spcBef>
              <a:buClr>
                <a:srgbClr val="339966"/>
              </a:buClr>
            </a:pPr>
            <a:r>
              <a:rPr lang="en-US" sz="2800" dirty="0" smtClean="0"/>
              <a:t>Rich countries can’t take their status for granted:  They may be overtaken by poorer but </a:t>
            </a:r>
            <a:br>
              <a:rPr lang="en-US" sz="2800" dirty="0" smtClean="0"/>
            </a:br>
            <a:r>
              <a:rPr lang="en-US" sz="2800" dirty="0" smtClean="0"/>
              <a:t>faster-growing countries.  </a:t>
            </a:r>
          </a:p>
          <a:p>
            <a:pPr marL="0" indent="0" eaLnBrk="1" hangingPunct="1">
              <a:spcBef>
                <a:spcPct val="40000"/>
              </a:spcBef>
              <a:buFont typeface="Wingdings" pitchFamily="2" charset="2"/>
              <a:buNone/>
            </a:pPr>
            <a:endParaRPr lang="en-US" dirty="0" smtClean="0"/>
          </a:p>
        </p:txBody>
      </p:sp>
    </p:spTree>
    <p:extLst>
      <p:ext uri="{BB962C8B-B14F-4D97-AF65-F5344CB8AC3E}">
        <p14:creationId xmlns:p14="http://schemas.microsoft.com/office/powerpoint/2010/main" xmlns="" val="38358618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animEffect transition="in" filter="wipe(left)">
                                      <p:cBhvr>
                                        <p:cTn id="7" dur="500"/>
                                        <p:tgtEl>
                                          <p:spTgt spid="1331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317">
                                            <p:txEl>
                                              <p:pRg st="1" end="1"/>
                                            </p:txEl>
                                          </p:spTgt>
                                        </p:tgtEl>
                                        <p:attrNameLst>
                                          <p:attrName>style.visibility</p:attrName>
                                        </p:attrNameLst>
                                      </p:cBhvr>
                                      <p:to>
                                        <p:strVal val="visible"/>
                                      </p:to>
                                    </p:set>
                                    <p:animEffect transition="in" filter="wipe(left)">
                                      <p:cBhvr>
                                        <p:cTn id="12" dur="500"/>
                                        <p:tgtEl>
                                          <p:spTgt spid="1331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317">
                                            <p:txEl>
                                              <p:pRg st="2" end="2"/>
                                            </p:txEl>
                                          </p:spTgt>
                                        </p:tgtEl>
                                        <p:attrNameLst>
                                          <p:attrName>style.visibility</p:attrName>
                                        </p:attrNameLst>
                                      </p:cBhvr>
                                      <p:to>
                                        <p:strVal val="visible"/>
                                      </p:to>
                                    </p:set>
                                    <p:animEffect transition="in" filter="wipe(left)">
                                      <p:cBhvr>
                                        <p:cTn id="17" dur="500"/>
                                        <p:tgtEl>
                                          <p:spTgt spid="133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bldLvl="4"/>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p:txBody>
          <a:bodyPr>
            <a:normAutofit fontScale="90000"/>
          </a:bodyPr>
          <a:lstStyle/>
          <a:p>
            <a:pPr eaLnBrk="1" hangingPunct="1"/>
            <a:r>
              <a:rPr lang="en-US" sz="3400" smtClean="0"/>
              <a:t>Incomes and Growth Around the World</a:t>
            </a:r>
          </a:p>
        </p:txBody>
      </p:sp>
      <p:sp>
        <p:nvSpPr>
          <p:cNvPr id="14341" name="Rectangle 3"/>
          <p:cNvSpPr>
            <a:spLocks noGrp="1" noChangeArrowheads="1"/>
          </p:cNvSpPr>
          <p:nvPr>
            <p:ph idx="1"/>
          </p:nvPr>
        </p:nvSpPr>
        <p:spPr/>
        <p:txBody>
          <a:bodyPr/>
          <a:lstStyle/>
          <a:p>
            <a:pPr eaLnBrk="1" hangingPunct="1">
              <a:buFont typeface="Wingdings" pitchFamily="2" charset="2"/>
              <a:buNone/>
            </a:pPr>
            <a:r>
              <a:rPr lang="en-US" smtClean="0"/>
              <a:t>Questions:</a:t>
            </a:r>
          </a:p>
          <a:p>
            <a:pPr eaLnBrk="1" hangingPunct="1"/>
            <a:r>
              <a:rPr lang="en-US" smtClean="0"/>
              <a:t>Why are some countries richer than others?</a:t>
            </a:r>
          </a:p>
          <a:p>
            <a:pPr eaLnBrk="1" hangingPunct="1"/>
            <a:r>
              <a:rPr lang="en-US" smtClean="0"/>
              <a:t>Why do some countries grow quickly while others seem stuck in a poverty trap?</a:t>
            </a:r>
          </a:p>
          <a:p>
            <a:pPr eaLnBrk="1" hangingPunct="1"/>
            <a:r>
              <a:rPr lang="en-US" smtClean="0"/>
              <a:t>What policies may help raise growth rates and long-run living standards?</a:t>
            </a:r>
          </a:p>
          <a:p>
            <a:pPr eaLnBrk="1" hangingPunct="1">
              <a:buFont typeface="Wingdings" pitchFamily="2" charset="2"/>
              <a:buNone/>
            </a:pPr>
            <a:endParaRPr lang="en-US" smtClean="0"/>
          </a:p>
        </p:txBody>
      </p:sp>
    </p:spTree>
    <p:extLst>
      <p:ext uri="{BB962C8B-B14F-4D97-AF65-F5344CB8AC3E}">
        <p14:creationId xmlns:p14="http://schemas.microsoft.com/office/powerpoint/2010/main" xmlns="" val="53390527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341">
                                            <p:txEl>
                                              <p:pRg st="0" end="0"/>
                                            </p:txEl>
                                          </p:spTgt>
                                        </p:tgtEl>
                                        <p:attrNameLst>
                                          <p:attrName>style.visibility</p:attrName>
                                        </p:attrNameLst>
                                      </p:cBhvr>
                                      <p:to>
                                        <p:strVal val="visible"/>
                                      </p:to>
                                    </p:set>
                                    <p:animEffect transition="in" filter="wipe(left)">
                                      <p:cBhvr>
                                        <p:cTn id="7" dur="500"/>
                                        <p:tgtEl>
                                          <p:spTgt spid="1434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341">
                                            <p:txEl>
                                              <p:pRg st="1" end="1"/>
                                            </p:txEl>
                                          </p:spTgt>
                                        </p:tgtEl>
                                        <p:attrNameLst>
                                          <p:attrName>style.visibility</p:attrName>
                                        </p:attrNameLst>
                                      </p:cBhvr>
                                      <p:to>
                                        <p:strVal val="visible"/>
                                      </p:to>
                                    </p:set>
                                    <p:animEffect transition="in" filter="wipe(left)">
                                      <p:cBhvr>
                                        <p:cTn id="12" dur="500"/>
                                        <p:tgtEl>
                                          <p:spTgt spid="1434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341">
                                            <p:txEl>
                                              <p:pRg st="2" end="2"/>
                                            </p:txEl>
                                          </p:spTgt>
                                        </p:tgtEl>
                                        <p:attrNameLst>
                                          <p:attrName>style.visibility</p:attrName>
                                        </p:attrNameLst>
                                      </p:cBhvr>
                                      <p:to>
                                        <p:strVal val="visible"/>
                                      </p:to>
                                    </p:set>
                                    <p:animEffect transition="in" filter="wipe(left)">
                                      <p:cBhvr>
                                        <p:cTn id="17" dur="500"/>
                                        <p:tgtEl>
                                          <p:spTgt spid="1434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341">
                                            <p:txEl>
                                              <p:pRg st="3" end="3"/>
                                            </p:txEl>
                                          </p:spTgt>
                                        </p:tgtEl>
                                        <p:attrNameLst>
                                          <p:attrName>style.visibility</p:attrName>
                                        </p:attrNameLst>
                                      </p:cBhvr>
                                      <p:to>
                                        <p:strVal val="visible"/>
                                      </p:to>
                                    </p:set>
                                    <p:animEffect transition="in" filter="wipe(left)">
                                      <p:cBhvr>
                                        <p:cTn id="22" dur="500"/>
                                        <p:tgtEl>
                                          <p:spTgt spid="1434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build="p" bldLvl="4"/>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569</TotalTime>
  <Words>5101</Words>
  <Application>Microsoft Office PowerPoint</Application>
  <PresentationFormat>On-screen Show (4:3)</PresentationFormat>
  <Paragraphs>570</Paragraphs>
  <Slides>47</Slides>
  <Notes>47</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Slide 0</vt:lpstr>
      <vt:lpstr>In this chapter,  look for the answers to these questions:</vt:lpstr>
      <vt:lpstr>A typical family with all their possessions in the U.K., an advanced economy</vt:lpstr>
      <vt:lpstr>A typical family with all their possessions in Mexico, a middle income country</vt:lpstr>
      <vt:lpstr>A typical family with all their possessions in Mali, a poor country</vt:lpstr>
      <vt:lpstr>Incomes  and Growth Around the World</vt:lpstr>
      <vt:lpstr>Incomes  and Growth Around the World</vt:lpstr>
      <vt:lpstr>Incomes and Growth Around the World</vt:lpstr>
      <vt:lpstr>Incomes and Growth Around the World</vt:lpstr>
      <vt:lpstr>Productivity</vt:lpstr>
      <vt:lpstr>Why Productivity Is So Important</vt:lpstr>
      <vt:lpstr>Physical Capital Per Worker</vt:lpstr>
      <vt:lpstr>Human Capital Per Worker</vt:lpstr>
      <vt:lpstr>Natural Resources Per Worker</vt:lpstr>
      <vt:lpstr>Technological Knowledge</vt:lpstr>
      <vt:lpstr>Tech. Knowledge vs. Human Capital</vt:lpstr>
      <vt:lpstr>The Production Function</vt:lpstr>
      <vt:lpstr>The Production Function</vt:lpstr>
      <vt:lpstr>The Production Function</vt:lpstr>
      <vt:lpstr>ACTIVE LEARNING   1    Discussion Question</vt:lpstr>
      <vt:lpstr>ECONOMIC GROWTH  AND PUBLIC POLICY</vt:lpstr>
      <vt:lpstr>Saving and Investment</vt:lpstr>
      <vt:lpstr>Diminishing Returns and the Catch-Up Effect</vt:lpstr>
      <vt:lpstr>The Production Function &amp; Diminishing Returns</vt:lpstr>
      <vt:lpstr>The catch-up effect:</vt:lpstr>
      <vt:lpstr>Example of the Catch-Up Effect</vt:lpstr>
      <vt:lpstr>Investment from Abroad</vt:lpstr>
      <vt:lpstr>Investment from Abroad</vt:lpstr>
      <vt:lpstr>Education</vt:lpstr>
      <vt:lpstr>Health and Nutrition</vt:lpstr>
      <vt:lpstr>Property Rights and Political Stability</vt:lpstr>
      <vt:lpstr>Property Rights and Political Stability</vt:lpstr>
      <vt:lpstr>Property Rights and Political Stability</vt:lpstr>
      <vt:lpstr>Free Trade</vt:lpstr>
      <vt:lpstr>Free Trade</vt:lpstr>
      <vt:lpstr>Research and Development</vt:lpstr>
      <vt:lpstr>Population Growth</vt:lpstr>
      <vt:lpstr>Population Growth</vt:lpstr>
      <vt:lpstr>Population Growth</vt:lpstr>
      <vt:lpstr>Population Growth</vt:lpstr>
      <vt:lpstr>ACTIVE LEARNING   2    Review productivity concepts</vt:lpstr>
      <vt:lpstr>ACTIVE LEARNING   2    Answers</vt:lpstr>
      <vt:lpstr>ACTIVE LEARNING   2    Answers</vt:lpstr>
      <vt:lpstr>Are Natural Resources a Limit to Growth?</vt:lpstr>
      <vt:lpstr>CONCLUSION</vt:lpstr>
      <vt:lpstr>SUMMARY</vt:lpstr>
      <vt:lpstr>SUMMARY</vt:lpstr>
    </vt:vector>
  </TitlesOfParts>
  <Company>Carthage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dc:title>
  <dc:creator>Ron</dc:creator>
  <cp:lastModifiedBy>Tony</cp:lastModifiedBy>
  <cp:revision>119</cp:revision>
  <dcterms:created xsi:type="dcterms:W3CDTF">2010-12-25T14:19:53Z</dcterms:created>
  <dcterms:modified xsi:type="dcterms:W3CDTF">2011-06-06T15:28:46Z</dcterms:modified>
</cp:coreProperties>
</file>